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7" r:id="rId2"/>
    <p:sldMasterId id="2147483653" r:id="rId3"/>
    <p:sldMasterId id="2147483655" r:id="rId4"/>
  </p:sldMasterIdLst>
  <p:notesMasterIdLst>
    <p:notesMasterId r:id="rId6"/>
  </p:notesMasterIdLst>
  <p:handoutMasterIdLst>
    <p:handoutMasterId r:id="rId7"/>
  </p:handoutMasterIdLst>
  <p:sldIdLst>
    <p:sldId id="286" r:id="rId5"/>
  </p:sldIdLst>
  <p:sldSz cx="43891200" cy="32918400"/>
  <p:notesSz cx="6858000" cy="9144000"/>
  <p:defaultTextStyle>
    <a:defPPr>
      <a:defRPr lang="en-US"/>
    </a:defPPr>
    <a:lvl1pPr marL="0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45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900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35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801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252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703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152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5603" algn="l" defTabSz="438890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18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20160">
          <p15:clr>
            <a:srgbClr val="A4A3A4"/>
          </p15:clr>
        </p15:guide>
        <p15:guide id="4" orient="horz">
          <p15:clr>
            <a:srgbClr val="A4A3A4"/>
          </p15:clr>
        </p15:guide>
        <p15:guide id="5" pos="581">
          <p15:clr>
            <a:srgbClr val="A4A3A4"/>
          </p15:clr>
        </p15:guide>
        <p15:guide id="6" pos="270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.KOTOULAS" initials="AK" lastIdx="2" clrIdx="0"/>
  <p:cmAuthor id="1" name="A.KOTOULAS" initials="HELP" lastIdx="1" clrIdx="1"/>
  <p:cmAuthor id="2" name="A.KOTOULAS" initials="HELP - " lastIdx="1" clrIdx="2"/>
  <p:cmAuthor id="3" name="PosterPresentations.com - 510.649.3001" initials="HELP - 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3E9E5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9" autoAdjust="0"/>
    <p:restoredTop sz="94764" autoAdjust="0"/>
  </p:normalViewPr>
  <p:slideViewPr>
    <p:cSldViewPr snapToGrid="0" snapToObjects="1" showGuides="1">
      <p:cViewPr varScale="1">
        <p:scale>
          <a:sx n="20" d="100"/>
          <a:sy n="20" d="100"/>
        </p:scale>
        <p:origin x="1214" y="115"/>
      </p:cViewPr>
      <p:guideLst>
        <p:guide orient="horz" pos="3318"/>
        <p:guide orient="horz" pos="288"/>
        <p:guide orient="horz" pos="20160"/>
        <p:guide orient="horz"/>
        <p:guide pos="581"/>
        <p:guide pos="270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-273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8C5BC-9A70-462C-B28D-9600239EAC64}" type="datetimeFigureOut">
              <a:rPr lang="en-US" smtClean="0"/>
              <a:pPr/>
              <a:t>10/30/2016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131B7-05CA-4AEE-9267-6D0ED4DC84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05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2317-6751-4CD4-9995-8782DD78E936}" type="datetimeFigureOut">
              <a:rPr lang="en-US" smtClean="0"/>
              <a:pPr/>
              <a:t>10/30/2016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1A87D-CAF7-4BDC-A0D3-C0DBEDE81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5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45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8900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35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7801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252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6703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152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5603" algn="l" defTabSz="438890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1A87D-CAF7-4BDC-A0D3-C0DBEDE816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17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5" y="5996467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6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258339" y="6004405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250400" y="5257801"/>
            <a:ext cx="1005840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24750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24750" y="600440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14272738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9777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5679401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14027" y="26433446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04188" y="14951552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5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6" y="6004405"/>
            <a:ext cx="13591277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5265739"/>
            <a:ext cx="13573126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22338" y="17949530"/>
            <a:ext cx="1359286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42080" y="17242973"/>
            <a:ext cx="1357312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5154276" y="21304135"/>
            <a:ext cx="1357153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5154276" y="20573407"/>
            <a:ext cx="13571534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5162215" y="6012343"/>
            <a:ext cx="1357153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5154277" y="5265739"/>
            <a:ext cx="135794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9395741" y="5265739"/>
            <a:ext cx="13576029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395741" y="6004405"/>
            <a:ext cx="13576029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9395741" y="17210866"/>
            <a:ext cx="13576029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9390710" y="17949530"/>
            <a:ext cx="13581061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9395741" y="25679401"/>
            <a:ext cx="13576029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9395742" y="26418067"/>
            <a:ext cx="13581061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59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2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8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0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1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3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7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1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5" y="5996467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6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258339" y="6004405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250400" y="5257801"/>
            <a:ext cx="1005840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24750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24750" y="600440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14272738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9777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5679401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14027" y="26433446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04188" y="14951552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5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02598" y="14919070"/>
            <a:ext cx="1005840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3" y="5996467"/>
            <a:ext cx="2072004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4" y="5265739"/>
            <a:ext cx="2072005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(header)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1587164" y="21813410"/>
            <a:ext cx="20720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87162" y="21074746"/>
            <a:ext cx="2072005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24750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24750" y="600440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14272738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9777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5669876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or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05536" y="26436774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61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2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8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0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1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3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7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1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5" y="5996467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6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258339" y="6004405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250400" y="5257801"/>
            <a:ext cx="1005840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24750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24750" y="600440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14272738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9777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5679401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14027" y="26433446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04188" y="14951552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5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02598" y="14919070"/>
            <a:ext cx="1005840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6" y="5996467"/>
            <a:ext cx="20720046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4" y="5265739"/>
            <a:ext cx="2072005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1587164" y="14919070"/>
            <a:ext cx="20720046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87165" y="14212888"/>
            <a:ext cx="2072005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1587164" y="23505310"/>
            <a:ext cx="20720046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1587164" y="24243974"/>
            <a:ext cx="20720046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14028" y="6004405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8291981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24751" y="29030647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342883" indent="-342883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61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2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3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6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8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0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1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3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7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1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2593" y="457202"/>
            <a:ext cx="32009976" cy="1447800"/>
          </a:xfrm>
          <a:prstGeom prst="rect">
            <a:avLst/>
          </a:prstGeom>
        </p:spPr>
        <p:txBody>
          <a:bodyPr lIns="91436" tIns="45717" rIns="91436" bIns="45717" anchor="ctr" anchorCtr="0"/>
          <a:lstStyle>
            <a:lvl1pPr>
              <a:defRPr b="1"/>
            </a:lvl1pPr>
          </a:lstStyle>
          <a:p>
            <a:r>
              <a:rPr lang="en-US" dirty="0" smtClean="0"/>
              <a:t>Click here to add the poster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04188" y="6004405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2341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914400" y="11430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38557200" y="1219200"/>
            <a:ext cx="4419600" cy="2514600"/>
          </a:xfrm>
          <a:prstGeom prst="rect">
            <a:avLst/>
          </a:prstGeom>
        </p:spPr>
        <p:txBody>
          <a:bodyPr lIns="91436" tIns="45717" rIns="91436" bIns="45717" anchor="ctr"/>
          <a:lstStyle>
            <a:lvl1pPr algn="ctr">
              <a:buNone/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22339" y="1421251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1587165" y="5996467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87166" y="5265739"/>
            <a:ext cx="10048875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258339" y="6004405"/>
            <a:ext cx="1004887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22250400" y="5257801"/>
            <a:ext cx="10058400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924750" y="5265739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2924750" y="6004405"/>
            <a:ext cx="10047018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919059" y="14272738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2997777" y="15011402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924750" y="25679401"/>
            <a:ext cx="10047018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2914027" y="26433446"/>
            <a:ext cx="10052050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9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04188" y="14951552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03" name="Text Placeholder 3"/>
          <p:cNvSpPr>
            <a:spLocks noGrp="1"/>
          </p:cNvSpPr>
          <p:nvPr>
            <p:ph type="body" sz="quarter" idx="10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16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17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18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19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0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21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22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23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24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125" hasCustomPrompt="1"/>
          </p:nvPr>
        </p:nvSpPr>
        <p:spPr>
          <a:xfrm>
            <a:off x="-10408283" y="21259801"/>
            <a:ext cx="1005681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 baseline="0">
                <a:latin typeface="Trebuchet MS" pitchFamily="34" charset="0"/>
              </a:defRPr>
            </a:lvl1pPr>
            <a:lvl2pPr marL="1485825" indent="-571471">
              <a:defRPr sz="2500">
                <a:latin typeface="Trebuchet MS" pitchFamily="34" charset="0"/>
              </a:defRPr>
            </a:lvl2pPr>
            <a:lvl3pPr marL="2057297" indent="-571471">
              <a:defRPr sz="2500">
                <a:latin typeface="Trebuchet MS" pitchFamily="34" charset="0"/>
              </a:defRPr>
            </a:lvl3pPr>
            <a:lvl4pPr marL="2685916" indent="-628619">
              <a:defRPr sz="2500">
                <a:latin typeface="Trebuchet MS" pitchFamily="34" charset="0"/>
              </a:defRPr>
            </a:lvl4pPr>
            <a:lvl5pPr marL="3143093" indent="-457177">
              <a:defRPr sz="25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TEXT PLACEHOLDER</a:t>
            </a:r>
            <a:endParaRPr lang="en-US" dirty="0"/>
          </a:p>
        </p:txBody>
      </p:sp>
      <p:sp>
        <p:nvSpPr>
          <p:cNvPr id="83" name="Picture Placeholder 13"/>
          <p:cNvSpPr>
            <a:spLocks noGrp="1"/>
          </p:cNvSpPr>
          <p:nvPr>
            <p:ph type="pic" sz="quarter" idx="11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4" name="Picture Placeholder 13"/>
          <p:cNvSpPr>
            <a:spLocks noGrp="1"/>
          </p:cNvSpPr>
          <p:nvPr>
            <p:ph type="pic" sz="quarter" idx="126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5" name="Picture Placeholder 13"/>
          <p:cNvSpPr>
            <a:spLocks noGrp="1"/>
          </p:cNvSpPr>
          <p:nvPr>
            <p:ph type="pic" sz="quarter" idx="127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6" name="Picture Placeholder 13"/>
          <p:cNvSpPr>
            <a:spLocks noGrp="1"/>
          </p:cNvSpPr>
          <p:nvPr>
            <p:ph type="pic" sz="quarter" idx="128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7" name="Picture Placeholder 13"/>
          <p:cNvSpPr>
            <a:spLocks noGrp="1"/>
          </p:cNvSpPr>
          <p:nvPr>
            <p:ph type="pic" sz="quarter" idx="129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89" name="Picture Placeholder 13"/>
          <p:cNvSpPr>
            <a:spLocks noGrp="1"/>
          </p:cNvSpPr>
          <p:nvPr>
            <p:ph type="pic" sz="quarter" idx="130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2" name="Picture Placeholder 13"/>
          <p:cNvSpPr>
            <a:spLocks noGrp="1"/>
          </p:cNvSpPr>
          <p:nvPr>
            <p:ph type="pic" sz="quarter" idx="131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5" name="Picture Placeholder 13"/>
          <p:cNvSpPr>
            <a:spLocks noGrp="1"/>
          </p:cNvSpPr>
          <p:nvPr>
            <p:ph type="pic" sz="quarter" idx="132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98" name="Picture Placeholder 13"/>
          <p:cNvSpPr>
            <a:spLocks noGrp="1"/>
          </p:cNvSpPr>
          <p:nvPr>
            <p:ph type="pic" sz="quarter" idx="133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12" name="Picture Placeholder 13"/>
          <p:cNvSpPr>
            <a:spLocks noGrp="1"/>
          </p:cNvSpPr>
          <p:nvPr>
            <p:ph type="pic" sz="quarter" idx="134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121" name="Picture Placeholder 13"/>
          <p:cNvSpPr>
            <a:spLocks noGrp="1"/>
          </p:cNvSpPr>
          <p:nvPr>
            <p:ph type="pic" sz="quarter" idx="135" hasCustomPrompt="1"/>
          </p:nvPr>
        </p:nvSpPr>
        <p:spPr>
          <a:xfrm>
            <a:off x="-9326880" y="25313640"/>
            <a:ext cx="7909559" cy="4840110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/>
        </p:spPr>
        <p:txBody>
          <a:bodyPr lIns="91436" tIns="45717" rIns="91436" bIns="45717" anchor="ctr"/>
          <a:lstStyle>
            <a:lvl1pPr marL="0" indent="0" algn="ctr">
              <a:buNone/>
              <a:defRPr sz="4000" b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PICTURE PLACEHOLDER</a:t>
            </a:r>
            <a:endParaRPr 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13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13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13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>
            <p:ph type="body" sz="quarter" idx="13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140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41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142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143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144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145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146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147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148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149" hasCustomPrompt="1"/>
          </p:nvPr>
        </p:nvSpPr>
        <p:spPr>
          <a:xfrm>
            <a:off x="-10408283" y="18288001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algn="ctr">
              <a:buNone/>
              <a:defRPr sz="37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HEADER PLACEHOLDER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932593" y="318516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54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932593" y="1905002"/>
            <a:ext cx="31998968" cy="1280160"/>
          </a:xfrm>
          <a:prstGeom prst="rect">
            <a:avLst/>
          </a:prstGeom>
        </p:spPr>
        <p:txBody>
          <a:bodyPr/>
          <a:lstStyle>
            <a:lvl1pPr algn="ctr">
              <a:buFontTx/>
              <a:buNone/>
              <a:defRPr sz="7200">
                <a:solidFill>
                  <a:schemeClr val="bg1"/>
                </a:solidFill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acebook.com/pages/PosterPresentationscom/217914411419?v=app_4949752878&amp;ref=t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facebook.com/pages/PosterPresentationscom/217914411419?v=app_4949752878&amp;ref=t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acebook.com/pages/PosterPresentationscom/217914411419?v=app_4949752878&amp;ref=t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19153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2011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32918400" y="5257800"/>
            <a:ext cx="10058400" cy="2674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1582400" y="5257800"/>
            <a:ext cx="10058400" cy="2674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22250400" y="5257800"/>
            <a:ext cx="10058400" cy="2674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922338" y="5257800"/>
            <a:ext cx="10058400" cy="26746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914403" y="5257800"/>
            <a:ext cx="13585371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19153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2011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15150536" y="5257800"/>
            <a:ext cx="13585371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9" name="Rectangle 33"/>
          <p:cNvSpPr>
            <a:spLocks noChangeArrowheads="1"/>
          </p:cNvSpPr>
          <p:nvPr/>
        </p:nvSpPr>
        <p:spPr bwMode="auto">
          <a:xfrm>
            <a:off x="29386670" y="5257800"/>
            <a:ext cx="13585371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4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4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Using the template</a:t>
            </a:r>
            <a:endParaRPr lang="en-US" sz="4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add text to this template click inside a placeholder and type in or paste your text. To move a placeholder, click on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it), place your cursor on its frame and your cursor will change to this symbol:         Then,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its new location where you can resize it as needed. Additional placeholders can be found on the left side of this template.</a:t>
            </a:r>
          </a:p>
          <a:p>
            <a:pPr defTabSz="313478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template has four</a:t>
            </a: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different column layouts. </a:t>
            </a:r>
          </a:p>
          <a:p>
            <a:pPr defTabSz="3134780"/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your mouse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on the background and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click on “Layout” to see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the layout options.</a:t>
            </a:r>
            <a:endParaRPr lang="en-US" sz="3200" dirty="0" smtClean="0"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 dirty="0" smtClean="0">
                <a:latin typeface="Trebuchet MS" pitchFamily="34" charset="0"/>
              </a:rPr>
              <a:t>The columns in the provided layouts are fixed and cannot be moved but advanced users can modify any layout by going to VIEW and then SLIDE MASTER.</a:t>
            </a: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TEXT: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PHOTOS: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TABLES: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“Design” menu and click on “Colors”. You can choose from the provide color combinations or you can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44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36”x48” professional  poster. It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will save you valuable time placing titles, subtitles,</a:t>
            </a:r>
            <a:r>
              <a:rPr lang="en-US" sz="3200" baseline="0" dirty="0" smtClean="0">
                <a:latin typeface="Trebuchet MS" pitchFamily="34" charset="0"/>
              </a:rPr>
              <a:t> text, and graphics</a:t>
            </a:r>
            <a:r>
              <a:rPr lang="en-US" sz="3200" dirty="0" smtClean="0">
                <a:latin typeface="Trebuchet MS" pitchFamily="34" charset="0"/>
              </a:rPr>
              <a:t>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it to create your presentation. Then send</a:t>
            </a:r>
            <a:r>
              <a:rPr lang="en-US" sz="3200" baseline="0" dirty="0" smtClean="0">
                <a:latin typeface="Trebuchet MS" pitchFamily="34" charset="0"/>
              </a:rPr>
              <a:t> it </a:t>
            </a:r>
            <a:r>
              <a:rPr lang="en-US" sz="3200" dirty="0" smtClean="0">
                <a:latin typeface="Trebuchet MS" pitchFamily="34" charset="0"/>
              </a:rPr>
              <a:t>to </a:t>
            </a:r>
            <a:r>
              <a:rPr lang="en-US" sz="3200" b="1" dirty="0" smtClean="0">
                <a:latin typeface="Trebuchet MS" pitchFamily="34" charset="0"/>
              </a:rPr>
              <a:t>PosterPresentations.com</a:t>
            </a:r>
            <a:r>
              <a:rPr lang="en-US" sz="3200" dirty="0" smtClean="0">
                <a:latin typeface="Trebuchet MS" pitchFamily="34" charset="0"/>
              </a:rPr>
              <a:t> for premium quality, same day affordable printing.</a:t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</a:t>
            </a:r>
            <a:r>
              <a:rPr lang="en-US" sz="3200" b="1" dirty="0" smtClean="0">
                <a:latin typeface="Trebuchet MS" pitchFamily="34" charset="0"/>
              </a:rPr>
              <a:t>online tutorials</a:t>
            </a:r>
            <a:r>
              <a:rPr lang="en-US" sz="3200" dirty="0" smtClean="0">
                <a:latin typeface="Trebuchet MS" pitchFamily="34" charset="0"/>
              </a:rPr>
              <a:t>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View our online</a:t>
            </a:r>
            <a:r>
              <a:rPr lang="en-US" sz="3200" baseline="0" dirty="0" smtClean="0">
                <a:latin typeface="Trebuchet MS" pitchFamily="34" charset="0"/>
              </a:rPr>
              <a:t> tutorials at: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http://bit.ly/Poster_creation_help 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latin typeface="Trebuchet MS" pitchFamily="34" charset="0"/>
              </a:rPr>
              <a:t>(copy</a:t>
            </a:r>
            <a:r>
              <a:rPr lang="en-US" sz="3200" baseline="0" dirty="0" smtClean="0">
                <a:latin typeface="Trebuchet MS" pitchFamily="34" charset="0"/>
              </a:rPr>
              <a:t> and paste the link into your web browser).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For assistance and to order your printed poster</a:t>
            </a:r>
            <a:r>
              <a:rPr lang="en-US" sz="3200" dirty="0" smtClean="0">
                <a:solidFill>
                  <a:schemeClr val="bg1"/>
                </a:solidFill>
                <a:latin typeface="Trebuchet MS" pitchFamily="34" charset="0"/>
              </a:rPr>
              <a:t> call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at </a:t>
            </a:r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the placeholders provided below to add new elements to your poster: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Drag a placeholder onto the</a:t>
            </a:r>
            <a:r>
              <a:rPr lang="en-US" sz="3200" baseline="0" dirty="0" smtClean="0">
                <a:latin typeface="Trebuchet MS" pitchFamily="34" charset="0"/>
              </a:rPr>
              <a:t> poster area,</a:t>
            </a:r>
            <a:r>
              <a:rPr lang="en-US" sz="3200" dirty="0" smtClean="0">
                <a:latin typeface="Trebuchet MS" pitchFamily="34" charset="0"/>
              </a:rPr>
              <a:t> size it, and click it to edit.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Move</a:t>
            </a:r>
            <a:r>
              <a:rPr lang="en-US" sz="3200" baseline="0" dirty="0" smtClean="0">
                <a:latin typeface="Trebuchet MS" pitchFamily="34" charset="0"/>
              </a:rPr>
              <a:t>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0370486" y="21297014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98247" y="15525143"/>
            <a:ext cx="4741366" cy="305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42926" y="13118821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2011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7" descr="http://t2.gstatic.com/images?q=tbn:ANd9GcR4APHC6TT9w54M2zn_pvCiBxUNcspYPoVxirLRphBoJabfSvu7zw">
              <a:hlinkClick r:id="rId6"/>
            </p:cNvPr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-10370486" y="11582400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1" r:id="rId2"/>
  </p:sldLayoutIdLst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914400" y="5257800"/>
            <a:ext cx="10058400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19153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2011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32918400" y="5257800"/>
            <a:ext cx="10058400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auto">
          <a:xfrm>
            <a:off x="11582402" y="5257800"/>
            <a:ext cx="20724813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4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4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Using the template</a:t>
            </a:r>
            <a:endParaRPr lang="en-US" sz="4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add text to this template click inside a placeholder and type in or paste your text. To move a placeholder, click on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it), place your cursor on its frame and your cursor will change to this symbol:         Then,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its new location where you can resize it as needed. Additional placeholders can be found on the left side of this template.</a:t>
            </a:r>
          </a:p>
          <a:p>
            <a:pPr defTabSz="313478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template has four</a:t>
            </a: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different column layouts. </a:t>
            </a:r>
          </a:p>
          <a:p>
            <a:pPr defTabSz="3134780"/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your mouse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on the background and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click on “Layout” to see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the layout options.</a:t>
            </a:r>
            <a:endParaRPr lang="en-US" sz="3200" dirty="0" smtClean="0"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 dirty="0" smtClean="0">
                <a:latin typeface="Trebuchet MS" pitchFamily="34" charset="0"/>
              </a:rPr>
              <a:t>The columns in the provided layouts are fixed and cannot be moved but advanced users can modify any layout by going to VIEW and then SLIDE MASTER.</a:t>
            </a: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TEXT: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PHOTOS: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TABLES: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“Design” menu and click on “Colors”. You can choose from the provide color combinations or you can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44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36”x48” professional  poster. It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will save you valuable time placing titles, subtitles,</a:t>
            </a:r>
            <a:r>
              <a:rPr lang="en-US" sz="3200" baseline="0" dirty="0" smtClean="0">
                <a:latin typeface="Trebuchet MS" pitchFamily="34" charset="0"/>
              </a:rPr>
              <a:t> text, and graphics</a:t>
            </a:r>
            <a:r>
              <a:rPr lang="en-US" sz="3200" dirty="0" smtClean="0">
                <a:latin typeface="Trebuchet MS" pitchFamily="34" charset="0"/>
              </a:rPr>
              <a:t>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it to create your presentation. Then send</a:t>
            </a:r>
            <a:r>
              <a:rPr lang="en-US" sz="3200" baseline="0" dirty="0" smtClean="0">
                <a:latin typeface="Trebuchet MS" pitchFamily="34" charset="0"/>
              </a:rPr>
              <a:t> it </a:t>
            </a:r>
            <a:r>
              <a:rPr lang="en-US" sz="3200" dirty="0" smtClean="0">
                <a:latin typeface="Trebuchet MS" pitchFamily="34" charset="0"/>
              </a:rPr>
              <a:t>to </a:t>
            </a:r>
            <a:r>
              <a:rPr lang="en-US" sz="3200" b="1" dirty="0" smtClean="0">
                <a:latin typeface="Trebuchet MS" pitchFamily="34" charset="0"/>
              </a:rPr>
              <a:t>PosterPresentations.com</a:t>
            </a:r>
            <a:r>
              <a:rPr lang="en-US" sz="3200" dirty="0" smtClean="0">
                <a:latin typeface="Trebuchet MS" pitchFamily="34" charset="0"/>
              </a:rPr>
              <a:t> for premium quality, same day affordable printing.</a:t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</a:t>
            </a:r>
            <a:r>
              <a:rPr lang="en-US" sz="3200" b="1" dirty="0" smtClean="0">
                <a:latin typeface="Trebuchet MS" pitchFamily="34" charset="0"/>
              </a:rPr>
              <a:t>online tutorials</a:t>
            </a:r>
            <a:r>
              <a:rPr lang="en-US" sz="3200" dirty="0" smtClean="0">
                <a:latin typeface="Trebuchet MS" pitchFamily="34" charset="0"/>
              </a:rPr>
              <a:t>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View our online</a:t>
            </a:r>
            <a:r>
              <a:rPr lang="en-US" sz="3200" baseline="0" dirty="0" smtClean="0">
                <a:latin typeface="Trebuchet MS" pitchFamily="34" charset="0"/>
              </a:rPr>
              <a:t> tutorials at: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http://bit.ly/Poster_creation_help 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latin typeface="Trebuchet MS" pitchFamily="34" charset="0"/>
              </a:rPr>
              <a:t>(copy</a:t>
            </a:r>
            <a:r>
              <a:rPr lang="en-US" sz="3200" baseline="0" dirty="0" smtClean="0">
                <a:latin typeface="Trebuchet MS" pitchFamily="34" charset="0"/>
              </a:rPr>
              <a:t> and paste the link into your web browser).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For assistance and to order your printed poster</a:t>
            </a:r>
            <a:r>
              <a:rPr lang="en-US" sz="3200" dirty="0" smtClean="0">
                <a:solidFill>
                  <a:schemeClr val="bg1"/>
                </a:solidFill>
                <a:latin typeface="Trebuchet MS" pitchFamily="34" charset="0"/>
              </a:rPr>
              <a:t> call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at </a:t>
            </a:r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the placeholders provided below to add new elements to your poster: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Drag a placeholder onto the</a:t>
            </a:r>
            <a:r>
              <a:rPr lang="en-US" sz="3200" baseline="0" dirty="0" smtClean="0">
                <a:latin typeface="Trebuchet MS" pitchFamily="34" charset="0"/>
              </a:rPr>
              <a:t> poster area,</a:t>
            </a:r>
            <a:r>
              <a:rPr lang="en-US" sz="3200" dirty="0" smtClean="0">
                <a:latin typeface="Trebuchet MS" pitchFamily="34" charset="0"/>
              </a:rPr>
              <a:t> size it, and click it to edit.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Move</a:t>
            </a:r>
            <a:r>
              <a:rPr lang="en-US" sz="3200" baseline="0" dirty="0" smtClean="0">
                <a:latin typeface="Trebuchet MS" pitchFamily="34" charset="0"/>
              </a:rPr>
              <a:t>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0370486" y="21297014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98247" y="15525143"/>
            <a:ext cx="4741366" cy="305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42926" y="13118821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2011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34" name="Rounded Rectangle 33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7" descr="http://t2.gstatic.com/images?q=tbn:ANd9GcR4APHC6TT9w54M2zn_pvCiBxUNcspYPoVxirLRphBoJabfSvu7zw">
              <a:hlinkClick r:id="rId6"/>
            </p:cNvPr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-10370486" y="11582400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</p:sldLayoutIdLst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baseline="-25000" dirty="0"/>
          </a:p>
        </p:txBody>
      </p:sp>
      <p:sp>
        <p:nvSpPr>
          <p:cNvPr id="8" name="Rectangle 33"/>
          <p:cNvSpPr>
            <a:spLocks noChangeArrowheads="1"/>
          </p:cNvSpPr>
          <p:nvPr/>
        </p:nvSpPr>
        <p:spPr bwMode="auto">
          <a:xfrm>
            <a:off x="914400" y="5257800"/>
            <a:ext cx="42057638" cy="2674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438912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19153" y="32232601"/>
            <a:ext cx="2514600" cy="33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63" tIns="45623" rIns="91263" bIns="45623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RESEARCH POSTER PRESENTATION </a:t>
            </a:r>
            <a:r>
              <a:rPr lang="en-US" sz="5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DESIGN © </a:t>
            </a:r>
            <a:r>
              <a:rPr lang="en-US" sz="500" b="1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2011</a:t>
            </a:r>
            <a:endParaRPr lang="en-US" sz="500" b="1" dirty="0">
              <a:solidFill>
                <a:schemeClr val="bg1">
                  <a:lumMod val="75000"/>
                </a:schemeClr>
              </a:solidFill>
              <a:latin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922338" y="5257800"/>
            <a:ext cx="10058400" cy="26746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91436" tIns="45717" rIns="91436" bIns="45717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4222126" y="0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QUICK</a:t>
            </a:r>
            <a:r>
              <a:rPr lang="en-US" sz="4000" b="1" baseline="0" dirty="0" smtClean="0">
                <a:solidFill>
                  <a:schemeClr val="bg1"/>
                </a:solidFill>
                <a:latin typeface="Trebuchet MS" pitchFamily="34" charset="0"/>
              </a:rPr>
              <a:t> TIPS</a:t>
            </a:r>
            <a:endParaRPr lang="en-US" sz="4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template requires basic PowerPoint (version 2007 or newer) skills. Below is a list of commonly asked questions specific to this template. </a:t>
            </a:r>
            <a:br>
              <a:rPr lang="en-US" sz="3200" baseline="0" dirty="0" smtClean="0">
                <a:latin typeface="Trebuchet MS" pitchFamily="34" charset="0"/>
              </a:rPr>
            </a:br>
            <a:r>
              <a:rPr lang="en-US" sz="3200" baseline="0" dirty="0" smtClean="0">
                <a:latin typeface="Trebuchet MS" pitchFamily="34" charset="0"/>
              </a:rPr>
              <a:t>If you are using an older version of PowerPoint some template features may not work properly.</a:t>
            </a:r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rebuchet MS" pitchFamily="34" charset="0"/>
              </a:rPr>
              <a:t>Using the template</a:t>
            </a:r>
            <a:endParaRPr lang="en-US" sz="4000" b="1" baseline="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Verifying the quality of your graphics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Go to the </a:t>
            </a:r>
            <a:r>
              <a:rPr lang="en-US" sz="3200" baseline="0" dirty="0" smtClean="0">
                <a:latin typeface="Trebuchet MS" pitchFamily="34" charset="0"/>
              </a:rPr>
              <a:t>VIEW menu and click on ZOOM to set your preferred magnification. This template is at 100% the size of the final poster. All text and graphics will be printed at 100% their size. To see what your poster will look like when printed, set the zoom to 100% and evaluate the quality of all your graphics before you submit your poster for printing.</a:t>
            </a:r>
            <a:br>
              <a:rPr lang="en-US" sz="3200" baseline="0" dirty="0" smtClean="0">
                <a:latin typeface="Trebuchet MS" pitchFamily="34" charset="0"/>
              </a:rPr>
            </a:b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Using the placeholders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add text to this template click inside a placeholder and type in or paste your text. To move a placeholder, click on it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(to select it), place your cursor on its frame and your cursor will change to this symbol:         Then, click </a:t>
            </a:r>
            <a:r>
              <a:rPr lang="en-US" sz="3200" u="sng" baseline="0" dirty="0" smtClean="0">
                <a:latin typeface="Trebuchet MS" pitchFamily="34" charset="0"/>
              </a:rPr>
              <a:t>once</a:t>
            </a:r>
            <a:r>
              <a:rPr lang="en-US" sz="3200" baseline="0" dirty="0" smtClean="0">
                <a:latin typeface="Trebuchet MS" pitchFamily="34" charset="0"/>
              </a:rPr>
              <a:t> and drag it to its new location where you can resize it as needed. Additional placeholders can be found on the left side of this template.</a:t>
            </a:r>
          </a:p>
          <a:p>
            <a:pPr defTabSz="3134780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layout</a:t>
            </a:r>
          </a:p>
          <a:p>
            <a:pPr defTabSz="3134780"/>
            <a:r>
              <a:rPr lang="en-US" sz="3200" dirty="0" smtClean="0">
                <a:latin typeface="Trebuchet MS" pitchFamily="34" charset="0"/>
              </a:rPr>
              <a:t>This template has four</a:t>
            </a: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different column layouts. </a:t>
            </a:r>
          </a:p>
          <a:p>
            <a:pPr defTabSz="3134780"/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your mouse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on the background and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click on “Layout” to see 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the layout options.</a:t>
            </a:r>
            <a:endParaRPr lang="en-US" sz="3200" dirty="0" smtClean="0">
              <a:latin typeface="Trebuchet MS" pitchFamily="34" charset="0"/>
            </a:endParaRP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aseline="0" dirty="0" smtClean="0">
                <a:latin typeface="Trebuchet MS" pitchFamily="34" charset="0"/>
              </a:rPr>
              <a:t>The columns in the provided layouts are fixed and cannot be moved but advanced users can modify any layout by going to VIEW and then SLIDE MASTER.</a:t>
            </a:r>
          </a:p>
          <a:p>
            <a:pPr marL="0" marR="0" indent="0" algn="l" defTabSz="31347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Importing text and graphics from external sources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TEXT: </a:t>
            </a:r>
            <a:r>
              <a:rPr lang="en-US" sz="3200" baseline="0" dirty="0" smtClean="0">
                <a:latin typeface="Trebuchet MS" pitchFamily="34" charset="0"/>
              </a:rPr>
              <a:t>Paste or type your text into a pre-existing placeholder or drag in a new placeholder from the left side of the template. Move it anywhere as needed.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PHOTOS: </a:t>
            </a:r>
            <a:r>
              <a:rPr lang="en-US" sz="3200" baseline="0" dirty="0" smtClean="0">
                <a:latin typeface="Trebuchet MS" pitchFamily="34" charset="0"/>
              </a:rPr>
              <a:t>Drag in a picture placeholder, size it </a:t>
            </a:r>
            <a:r>
              <a:rPr lang="en-US" sz="3200" u="sng" baseline="0" dirty="0" smtClean="0">
                <a:latin typeface="Trebuchet MS" pitchFamily="34" charset="0"/>
              </a:rPr>
              <a:t>first</a:t>
            </a:r>
            <a:r>
              <a:rPr lang="en-US" sz="3200" baseline="0" dirty="0" smtClean="0">
                <a:latin typeface="Trebuchet MS" pitchFamily="34" charset="0"/>
              </a:rPr>
              <a:t>, click in it and insert a photo from the menu.</a:t>
            </a:r>
          </a:p>
          <a:p>
            <a:pPr defTabSz="3134780"/>
            <a:r>
              <a:rPr lang="en-US" sz="3200" b="1" u="sng" baseline="0" dirty="0" smtClean="0">
                <a:latin typeface="Trebuchet MS" pitchFamily="34" charset="0"/>
              </a:rPr>
              <a:t>TABLES: </a:t>
            </a:r>
            <a:r>
              <a:rPr lang="en-US" sz="3200" baseline="0" dirty="0" smtClean="0">
                <a:latin typeface="Trebuchet MS" pitchFamily="34" charset="0"/>
              </a:rPr>
              <a:t>You can copy and paste a table from an external document onto this poster template. To adjust  the way the text fits within the cells of a table that has been pasted, </a:t>
            </a:r>
            <a:r>
              <a:rPr lang="en-US" sz="3200" u="sng" baseline="0" dirty="0" smtClean="0">
                <a:latin typeface="Trebuchet MS" pitchFamily="34" charset="0"/>
              </a:rPr>
              <a:t>right-click</a:t>
            </a:r>
            <a:r>
              <a:rPr lang="en-US" sz="3200" baseline="0" dirty="0" smtClean="0">
                <a:latin typeface="Trebuchet MS" pitchFamily="34" charset="0"/>
              </a:rPr>
              <a:t> on the table, click FORMAT SHAPE  then click on TEXT BOX and change the INTERNAL MARGIN values to 0.25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Modifying the color scheme</a:t>
            </a:r>
          </a:p>
          <a:p>
            <a:pPr defTabSz="3134780"/>
            <a:r>
              <a:rPr lang="en-US" sz="3200" baseline="0" dirty="0" smtClean="0">
                <a:latin typeface="Trebuchet MS" pitchFamily="34" charset="0"/>
              </a:rPr>
              <a:t>To change the color scheme of this template go to the “Design” menu and click on “Colors”. You can choose from the provide color combinations or you can create your own.</a:t>
            </a: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3134780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2000" baseline="0" dirty="0" smtClean="0">
              <a:latin typeface="Trebuchet MS" pitchFamily="34" charset="0"/>
            </a:endParaRPr>
          </a:p>
          <a:p>
            <a:pPr defTabSz="4389219"/>
            <a:endParaRPr lang="en-US" sz="2000" dirty="0" smtClean="0">
              <a:latin typeface="Trebuchet MS" pitchFamily="34" charset="0"/>
            </a:endParaRPr>
          </a:p>
          <a:p>
            <a:pPr algn="ctr"/>
            <a:endParaRPr lang="en-US" sz="20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2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3200" b="1" dirty="0">
              <a:latin typeface="Trebuchet MS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-10402388" y="-19596"/>
            <a:ext cx="10050462" cy="32918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72" tIns="365741" rIns="182872" bIns="182872" rtlCol="0" anchor="t" anchorCtr="0"/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QUICK DESIGN</a:t>
            </a:r>
            <a:r>
              <a:rPr lang="en-US" sz="4400" b="1" baseline="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GUIDE</a:t>
            </a:r>
          </a:p>
          <a:p>
            <a:pPr algn="ctr"/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(--THIS SECTION DOES NOT PRINT--)</a:t>
            </a:r>
          </a:p>
          <a:p>
            <a:pPr algn="ctr"/>
            <a:endParaRPr lang="en-US" sz="3200" b="1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This PowerPoint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2007 template produces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 36”x48” professional  poster. It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will save you valuable time placing titles, subtitles,</a:t>
            </a:r>
            <a:r>
              <a:rPr lang="en-US" sz="3200" baseline="0" dirty="0" smtClean="0">
                <a:latin typeface="Trebuchet MS" pitchFamily="34" charset="0"/>
              </a:rPr>
              <a:t> text, and graphics</a:t>
            </a:r>
            <a:r>
              <a:rPr lang="en-US" sz="3200" dirty="0" smtClean="0">
                <a:latin typeface="Trebuchet MS" pitchFamily="34" charset="0"/>
              </a:rPr>
              <a:t>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it to create your presentation. Then send</a:t>
            </a:r>
            <a:r>
              <a:rPr lang="en-US" sz="3200" baseline="0" dirty="0" smtClean="0">
                <a:latin typeface="Trebuchet MS" pitchFamily="34" charset="0"/>
              </a:rPr>
              <a:t> it </a:t>
            </a:r>
            <a:r>
              <a:rPr lang="en-US" sz="3200" dirty="0" smtClean="0">
                <a:latin typeface="Trebuchet MS" pitchFamily="34" charset="0"/>
              </a:rPr>
              <a:t>to </a:t>
            </a:r>
            <a:r>
              <a:rPr lang="en-US" sz="3200" b="1" dirty="0" smtClean="0">
                <a:latin typeface="Trebuchet MS" pitchFamily="34" charset="0"/>
              </a:rPr>
              <a:t>PosterPresentations.com</a:t>
            </a:r>
            <a:r>
              <a:rPr lang="en-US" sz="3200" dirty="0" smtClean="0">
                <a:latin typeface="Trebuchet MS" pitchFamily="34" charset="0"/>
              </a:rPr>
              <a:t> for premium quality, same day affordable printing.</a:t>
            </a:r>
            <a:br>
              <a:rPr lang="en-US" sz="3200" dirty="0" smtClean="0">
                <a:latin typeface="Trebuchet MS" pitchFamily="34" charset="0"/>
              </a:rPr>
            </a:br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We provide a series of </a:t>
            </a:r>
            <a:r>
              <a:rPr lang="en-US" sz="3200" b="1" dirty="0" smtClean="0">
                <a:latin typeface="Trebuchet MS" pitchFamily="34" charset="0"/>
              </a:rPr>
              <a:t>online tutorials</a:t>
            </a:r>
            <a:r>
              <a:rPr lang="en-US" sz="3200" dirty="0" smtClean="0">
                <a:latin typeface="Trebuchet MS" pitchFamily="34" charset="0"/>
              </a:rPr>
              <a:t> that will guide you through the poster design process and answer your poster production questions. 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View our online</a:t>
            </a:r>
            <a:r>
              <a:rPr lang="en-US" sz="3200" baseline="0" dirty="0" smtClean="0">
                <a:latin typeface="Trebuchet MS" pitchFamily="34" charset="0"/>
              </a:rPr>
              <a:t> tutorials at: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http://bit.ly/Poster_creation_help </a:t>
            </a:r>
            <a:r>
              <a:rPr lang="en-US" sz="3200" dirty="0" smtClean="0">
                <a:latin typeface="Trebuchet MS" pitchFamily="34" charset="0"/>
              </a:rPr>
              <a:t/>
            </a:r>
            <a:br>
              <a:rPr lang="en-US" sz="3200" dirty="0" smtClean="0">
                <a:latin typeface="Trebuchet MS" pitchFamily="34" charset="0"/>
              </a:rPr>
            </a:br>
            <a:r>
              <a:rPr lang="en-US" sz="3200" dirty="0" smtClean="0">
                <a:latin typeface="Trebuchet MS" pitchFamily="34" charset="0"/>
              </a:rPr>
              <a:t>(copy</a:t>
            </a:r>
            <a:r>
              <a:rPr lang="en-US" sz="3200" baseline="0" dirty="0" smtClean="0">
                <a:latin typeface="Trebuchet MS" pitchFamily="34" charset="0"/>
              </a:rPr>
              <a:t> and paste the link into your web browser).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For assistance and to order your printed poster</a:t>
            </a:r>
            <a:r>
              <a:rPr lang="en-US" sz="3200" dirty="0" smtClean="0">
                <a:solidFill>
                  <a:schemeClr val="bg1"/>
                </a:solidFill>
                <a:latin typeface="Trebuchet MS" pitchFamily="34" charset="0"/>
              </a:rPr>
              <a:t> call </a:t>
            </a:r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PosterPresentations.com</a:t>
            </a:r>
            <a:r>
              <a:rPr lang="en-US" sz="3200" dirty="0" smtClean="0">
                <a:solidFill>
                  <a:srgbClr val="FFFF00"/>
                </a:solidFill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at </a:t>
            </a:r>
            <a:r>
              <a:rPr lang="en-US" sz="4000" b="1" dirty="0" smtClean="0">
                <a:solidFill>
                  <a:srgbClr val="FFFF00"/>
                </a:solidFill>
                <a:latin typeface="Trebuchet MS" pitchFamily="34" charset="0"/>
              </a:rPr>
              <a:t>1.866.649.3004</a:t>
            </a: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endParaRPr lang="en-US" sz="40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Trebuchet MS" pitchFamily="34" charset="0"/>
              </a:rPr>
              <a:t>Object Placeholders</a:t>
            </a: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Use the placeholders provided below to add new elements to your poster:</a:t>
            </a:r>
            <a:r>
              <a:rPr lang="en-US" sz="3200" baseline="0" dirty="0" smtClean="0">
                <a:latin typeface="Trebuchet MS" pitchFamily="34" charset="0"/>
              </a:rPr>
              <a:t> </a:t>
            </a:r>
            <a:r>
              <a:rPr lang="en-US" sz="3200" dirty="0" smtClean="0">
                <a:latin typeface="Trebuchet MS" pitchFamily="34" charset="0"/>
              </a:rPr>
              <a:t>Drag a placeholder onto the</a:t>
            </a:r>
            <a:r>
              <a:rPr lang="en-US" sz="3200" baseline="0" dirty="0" smtClean="0">
                <a:latin typeface="Trebuchet MS" pitchFamily="34" charset="0"/>
              </a:rPr>
              <a:t> poster area,</a:t>
            </a:r>
            <a:r>
              <a:rPr lang="en-US" sz="3200" dirty="0" smtClean="0">
                <a:latin typeface="Trebuchet MS" pitchFamily="34" charset="0"/>
              </a:rPr>
              <a:t> size it, and click it to edit.</a:t>
            </a: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Section Header placeholder</a:t>
            </a:r>
          </a:p>
          <a:p>
            <a:pPr defTabSz="4389219"/>
            <a:r>
              <a:rPr lang="en-US" sz="3200" dirty="0" smtClean="0">
                <a:latin typeface="Trebuchet MS" pitchFamily="34" charset="0"/>
              </a:rPr>
              <a:t>Move</a:t>
            </a:r>
            <a:r>
              <a:rPr lang="en-US" sz="3200" baseline="0" dirty="0" smtClean="0">
                <a:latin typeface="Trebuchet MS" pitchFamily="34" charset="0"/>
              </a:rPr>
              <a:t> this preformatted section header placeholder to the poster area to add another section header. Use section headers to separate topics or concepts within your presentation. 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dirty="0" smtClean="0">
                <a:solidFill>
                  <a:srgbClr val="FFFF00"/>
                </a:solidFill>
                <a:latin typeface="Trebuchet MS" pitchFamily="34" charset="0"/>
              </a:rPr>
              <a:t>Text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preformatted text placeholder to the poster to add a new body of text.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="1" baseline="0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defTabSz="4389219"/>
            <a:r>
              <a:rPr lang="en-US" sz="3200" b="1" baseline="0" dirty="0" smtClean="0">
                <a:solidFill>
                  <a:srgbClr val="FFFF00"/>
                </a:solidFill>
                <a:latin typeface="Trebuchet MS" pitchFamily="34" charset="0"/>
              </a:rPr>
              <a:t>Picture placeholder</a:t>
            </a:r>
          </a:p>
          <a:p>
            <a:pPr defTabSz="4389219"/>
            <a:r>
              <a:rPr lang="en-US" sz="3200" baseline="0" dirty="0" smtClean="0">
                <a:latin typeface="Trebuchet MS" pitchFamily="34" charset="0"/>
              </a:rPr>
              <a:t>Move this graphic placeholder onto your poster, size it first, and then click it to add a picture to the poster.</a:t>
            </a: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defTabSz="4389219"/>
            <a:endParaRPr lang="en-US" sz="3200" baseline="0" dirty="0" smtClean="0"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dirty="0" smtClean="0">
              <a:latin typeface="Trebuchet MS" pitchFamily="34" charset="0"/>
            </a:endParaRPr>
          </a:p>
          <a:p>
            <a:pPr algn="ctr"/>
            <a:endParaRPr lang="en-US" sz="3200" b="1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defTabSz="4389219"/>
            <a:endParaRPr lang="en-US" sz="3200" b="1" dirty="0" smtClean="0">
              <a:solidFill>
                <a:srgbClr val="FFFF00"/>
              </a:solidFill>
              <a:latin typeface="Trebuchet MS" pitchFamily="34" charset="0"/>
            </a:endParaRPr>
          </a:p>
          <a:p>
            <a:pPr algn="ctr"/>
            <a:endParaRPr lang="en-US" sz="4400" b="1" dirty="0">
              <a:latin typeface="Trebuchet MS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10370486" y="21297014"/>
            <a:ext cx="10018560" cy="777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rtlCol="0" anchor="ctr"/>
          <a:lstStyle/>
          <a:p>
            <a:pPr algn="ctr"/>
            <a:endParaRPr lang="en-US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98247" y="15525143"/>
            <a:ext cx="4741366" cy="3058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42926" y="13118821"/>
            <a:ext cx="590550" cy="438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44487740" y="30588807"/>
            <a:ext cx="9160286" cy="2185208"/>
          </a:xfrm>
          <a:prstGeom prst="rect">
            <a:avLst/>
          </a:prstGeom>
          <a:noFill/>
        </p:spPr>
        <p:txBody>
          <a:bodyPr wrap="square" lIns="91436" tIns="45717" rIns="91436" bIns="45717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© 2011 PosterPresentations.com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    </a:t>
            </a:r>
            <a:r>
              <a:rPr lang="en-US" sz="3200" dirty="0" smtClean="0">
                <a:solidFill>
                  <a:schemeClr val="bg1"/>
                </a:solidFill>
              </a:rPr>
              <a:t>2117 Fourth Street ,</a:t>
            </a:r>
            <a:r>
              <a:rPr lang="en-US" sz="3200" baseline="0" dirty="0" smtClean="0">
                <a:solidFill>
                  <a:schemeClr val="bg1"/>
                </a:solidFill>
              </a:rPr>
              <a:t> Unit C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Berkeley CA 94710</a:t>
            </a:r>
            <a:br>
              <a:rPr lang="en-US" sz="3200" baseline="0" dirty="0" smtClean="0">
                <a:solidFill>
                  <a:schemeClr val="bg1"/>
                </a:solidFill>
              </a:rPr>
            </a:br>
            <a:r>
              <a:rPr lang="en-US" sz="3200" baseline="0" dirty="0" smtClean="0">
                <a:solidFill>
                  <a:schemeClr val="bg1"/>
                </a:solidFill>
              </a:rPr>
              <a:t>    </a:t>
            </a:r>
            <a:r>
              <a:rPr lang="en-US" sz="3200" b="1" baseline="0" dirty="0" smtClean="0">
                <a:solidFill>
                  <a:srgbClr val="FFFF00"/>
                </a:solidFill>
              </a:rPr>
              <a:t>posterpresenter@gmail.com</a:t>
            </a:r>
            <a:endParaRPr lang="en-US" sz="3600" b="1" dirty="0">
              <a:solidFill>
                <a:srgbClr val="FFFF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10239857" y="31696514"/>
            <a:ext cx="9771398" cy="1090621"/>
            <a:chOff x="44242388" y="28054064"/>
            <a:chExt cx="9771398" cy="1090621"/>
          </a:xfrm>
        </p:grpSpPr>
        <p:sp>
          <p:nvSpPr>
            <p:cNvPr id="33" name="Rounded Rectangle 32"/>
            <p:cNvSpPr/>
            <p:nvPr userDrawn="1"/>
          </p:nvSpPr>
          <p:spPr>
            <a:xfrm>
              <a:off x="44242388" y="28054064"/>
              <a:ext cx="9771397" cy="10906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7" descr="http://t2.gstatic.com/images?q=tbn:ANd9GcR4APHC6TT9w54M2zn_pvCiBxUNcspYPoVxirLRphBoJabfSvu7zw">
              <a:hlinkClick r:id="rId6"/>
            </p:cNvPr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4341112" y="28126635"/>
              <a:ext cx="914400" cy="914400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 userDrawn="1"/>
          </p:nvSpPr>
          <p:spPr>
            <a:xfrm>
              <a:off x="45342598" y="28154090"/>
              <a:ext cx="867118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>
                  <a:solidFill>
                    <a:schemeClr val="tx2"/>
                  </a:solidFill>
                  <a:latin typeface="Trebuchet MS" pitchFamily="34" charset="0"/>
                </a:rPr>
                <a:t>Student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discounts are available on our </a:t>
              </a:r>
              <a:r>
                <a:rPr lang="en-US" sz="2600" baseline="0" dirty="0" err="1" smtClean="0">
                  <a:solidFill>
                    <a:schemeClr val="tx2"/>
                  </a:solidFill>
                  <a:latin typeface="Trebuchet MS" pitchFamily="34" charset="0"/>
                </a:rPr>
                <a:t>Facebook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page.</a:t>
              </a:r>
              <a:b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</a:b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Go to </a:t>
              </a:r>
              <a:r>
                <a:rPr lang="en-US" sz="2600" u="sng" baseline="0" dirty="0" smtClean="0">
                  <a:solidFill>
                    <a:schemeClr val="tx2"/>
                  </a:solidFill>
                  <a:latin typeface="Trebuchet MS" pitchFamily="34" charset="0"/>
                </a:rPr>
                <a:t>PosterPresentations.com</a:t>
              </a:r>
              <a:r>
                <a:rPr lang="en-US" sz="2600" baseline="0" dirty="0" smtClean="0">
                  <a:solidFill>
                    <a:schemeClr val="tx2"/>
                  </a:solidFill>
                  <a:latin typeface="Trebuchet MS" pitchFamily="34" charset="0"/>
                </a:rPr>
                <a:t> and click on the FB icon. </a:t>
              </a:r>
              <a:endParaRPr lang="en-US" sz="2600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4222126" y="30500133"/>
            <a:ext cx="1005046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-10370486" y="11582400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254028" y="4841856"/>
            <a:ext cx="10018560" cy="16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9" r:id="rId2"/>
  </p:sldLayoutIdLst>
  <p:txStyles>
    <p:titleStyle>
      <a:lvl1pPr algn="ctr" defTabSz="4388900" rtl="0" eaLnBrk="1" latinLnBrk="0" hangingPunct="1">
        <a:spcBef>
          <a:spcPct val="0"/>
        </a:spcBef>
        <a:buNone/>
        <a:defRPr sz="88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645838" indent="-1645838" algn="l" defTabSz="438890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82" indent="-1371531" algn="l" defTabSz="4388900" rtl="0" eaLnBrk="1" latinLnBrk="0" hangingPunct="1">
        <a:spcBef>
          <a:spcPct val="20000"/>
        </a:spcBef>
        <a:buFont typeface="Arial" pitchFamily="34" charset="0"/>
        <a:buChar char="–"/>
        <a:defRPr sz="13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1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11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577" indent="-1097226" algn="l" defTabSz="438890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026" indent="-1097226" algn="l" defTabSz="438890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94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926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37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827" indent="-1097226" algn="l" defTabSz="438890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4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900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35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801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2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7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152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5603" algn="l" defTabSz="438890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18" Type="http://schemas.openxmlformats.org/officeDocument/2006/relationships/image" Target="../media/image19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3" y="269335"/>
            <a:ext cx="32009976" cy="1938986"/>
          </a:xfrm>
        </p:spPr>
        <p:txBody>
          <a:bodyPr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AVEKSHA: A Hardware-Software Approach for Non-intrusive Tracing and Profiling of Wireless Embedded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04188" y="6004405"/>
            <a:ext cx="10056813" cy="492440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 smtClean="0"/>
              <a:t>Current approaches to debugging </a:t>
            </a:r>
            <a:r>
              <a:rPr lang="en-US" dirty="0"/>
              <a:t>deployed Wireless Sensor Networks (WSN</a:t>
            </a:r>
            <a:r>
              <a:rPr lang="en-US" dirty="0" smtClean="0"/>
              <a:t>) can be improved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Software: affects application </a:t>
            </a:r>
            <a:r>
              <a:rPr lang="en-US" dirty="0"/>
              <a:t>timing and </a:t>
            </a:r>
            <a:r>
              <a:rPr lang="en-US" dirty="0" smtClean="0"/>
              <a:t>is </a:t>
            </a:r>
            <a:r>
              <a:rPr lang="en-US" dirty="0"/>
              <a:t>OS specific</a:t>
            </a:r>
          </a:p>
          <a:p>
            <a:pPr lvl="1">
              <a:defRPr/>
            </a:pPr>
            <a:r>
              <a:rPr lang="en-US" dirty="0"/>
              <a:t>Hardware: bench debuggers not suitable for deployment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How </a:t>
            </a:r>
            <a:r>
              <a:rPr lang="en-US" dirty="0" smtClean="0"/>
              <a:t>can we </a:t>
            </a:r>
            <a:r>
              <a:rPr lang="en-US" dirty="0"/>
              <a:t>perform tracing and </a:t>
            </a:r>
            <a:r>
              <a:rPr lang="en-US" dirty="0" smtClean="0"/>
              <a:t>profiling that is</a:t>
            </a:r>
            <a:endParaRPr lang="en-US" dirty="0"/>
          </a:p>
          <a:p>
            <a:pPr lvl="1">
              <a:defRPr/>
            </a:pPr>
            <a:r>
              <a:rPr lang="en-US" dirty="0"/>
              <a:t>Non-</a:t>
            </a:r>
            <a:r>
              <a:rPr lang="en-US" dirty="0" smtClean="0"/>
              <a:t>intrusive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Able to trace with </a:t>
            </a:r>
            <a:r>
              <a:rPr lang="en-US" dirty="0"/>
              <a:t>high spatial and temporal granularity</a:t>
            </a:r>
          </a:p>
          <a:p>
            <a:pPr lvl="1">
              <a:defRPr/>
            </a:pPr>
            <a:r>
              <a:rPr lang="en-US" dirty="0"/>
              <a:t>Low energy</a:t>
            </a:r>
          </a:p>
          <a:p>
            <a:pPr lvl="1">
              <a:defRPr/>
            </a:pPr>
            <a:r>
              <a:rPr lang="en-US" dirty="0"/>
              <a:t>Low cost</a:t>
            </a:r>
          </a:p>
          <a:p>
            <a:pPr lvl="1">
              <a:defRPr/>
            </a:pPr>
            <a:r>
              <a:rPr lang="en-US" dirty="0"/>
              <a:t>Easy to integrate and </a:t>
            </a:r>
            <a:r>
              <a:rPr lang="en-US" dirty="0" smtClean="0"/>
              <a:t>deploy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65" name="Picture Placeholder 64"/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-19479" r="-19479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42354" y="10770368"/>
            <a:ext cx="10050462" cy="754045"/>
          </a:xfrm>
        </p:spPr>
        <p:txBody>
          <a:bodyPr/>
          <a:lstStyle/>
          <a:p>
            <a:r>
              <a:rPr lang="en-US" dirty="0" smtClean="0"/>
              <a:t>Solution Approach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1587165" y="5996467"/>
            <a:ext cx="5592931" cy="6078565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JTAG is a protocol</a:t>
            </a:r>
          </a:p>
          <a:p>
            <a:pPr lvl="1">
              <a:defRPr/>
            </a:pPr>
            <a:r>
              <a:rPr lang="en-US" dirty="0"/>
              <a:t>TDO data output</a:t>
            </a:r>
          </a:p>
          <a:p>
            <a:pPr lvl="1">
              <a:defRPr/>
            </a:pPr>
            <a:r>
              <a:rPr lang="en-US" dirty="0"/>
              <a:t>TDI data input</a:t>
            </a:r>
          </a:p>
          <a:p>
            <a:pPr lvl="1">
              <a:defRPr/>
            </a:pPr>
            <a:r>
              <a:rPr lang="en-US" dirty="0"/>
              <a:t>TMS </a:t>
            </a:r>
            <a:r>
              <a:rPr lang="en-US" dirty="0" smtClean="0"/>
              <a:t>select mode</a:t>
            </a:r>
            <a:endParaRPr lang="en-US" dirty="0"/>
          </a:p>
          <a:p>
            <a:pPr lvl="1">
              <a:defRPr/>
            </a:pPr>
            <a:r>
              <a:rPr lang="en-US" dirty="0"/>
              <a:t>TCK clock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The MSP430 comes with a JTAG accessible debug module that provides</a:t>
            </a:r>
          </a:p>
          <a:p>
            <a:pPr lvl="1">
              <a:defRPr/>
            </a:pPr>
            <a:r>
              <a:rPr lang="en-US" dirty="0"/>
              <a:t>Processor emulation</a:t>
            </a:r>
          </a:p>
          <a:p>
            <a:pPr lvl="1">
              <a:defRPr/>
            </a:pPr>
            <a:r>
              <a:rPr lang="en-US" dirty="0"/>
              <a:t>Breakpoint and </a:t>
            </a:r>
            <a:r>
              <a:rPr lang="en-US" dirty="0" err="1"/>
              <a:t>watchpoint</a:t>
            </a:r>
            <a:r>
              <a:rPr lang="en-US" dirty="0"/>
              <a:t> triggers</a:t>
            </a:r>
          </a:p>
          <a:p>
            <a:pPr lvl="1">
              <a:defRPr/>
            </a:pPr>
            <a:r>
              <a:rPr lang="en-US" dirty="0"/>
              <a:t>State-storage (data and address </a:t>
            </a:r>
            <a:r>
              <a:rPr lang="en-US" dirty="0" smtClean="0"/>
              <a:t>bus) on trigger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What is JTAG?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smtClean="0"/>
              <a:t>Bug Fixed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32931370" y="28921056"/>
            <a:ext cx="10047018" cy="754045"/>
          </a:xfrm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0"/>
          </p:nvPr>
        </p:nvSpPr>
        <p:spPr>
          <a:xfrm>
            <a:off x="32926338" y="29675101"/>
            <a:ext cx="10052050" cy="2385246"/>
          </a:xfrm>
        </p:spPr>
        <p:txBody>
          <a:bodyPr/>
          <a:lstStyle/>
          <a:p>
            <a:r>
              <a:rPr lang="en-US" dirty="0" smtClean="0"/>
              <a:t>M. </a:t>
            </a:r>
            <a:r>
              <a:rPr lang="en-US" dirty="0" err="1" smtClean="0"/>
              <a:t>Tancreti</a:t>
            </a:r>
            <a:r>
              <a:rPr lang="en-US" dirty="0" smtClean="0"/>
              <a:t>, M. S. </a:t>
            </a:r>
            <a:r>
              <a:rPr lang="en-US" dirty="0" err="1"/>
              <a:t>Hossain</a:t>
            </a:r>
            <a:r>
              <a:rPr lang="en-US" dirty="0"/>
              <a:t>, </a:t>
            </a:r>
            <a:r>
              <a:rPr lang="en-US" dirty="0" smtClean="0"/>
              <a:t>S. </a:t>
            </a:r>
            <a:r>
              <a:rPr lang="en-US" dirty="0" err="1"/>
              <a:t>Bagchi</a:t>
            </a:r>
            <a:r>
              <a:rPr lang="en-US" dirty="0"/>
              <a:t>, </a:t>
            </a:r>
            <a:r>
              <a:rPr lang="en-US" dirty="0" smtClean="0"/>
              <a:t>V. </a:t>
            </a:r>
            <a:r>
              <a:rPr lang="en-US" dirty="0" err="1" smtClean="0"/>
              <a:t>Raghunathan</a:t>
            </a:r>
            <a:r>
              <a:rPr lang="en-US" dirty="0"/>
              <a:t>, “AVEKSHA: A Hardware-Software Approach for Non-intrusive Tracing and Profiling of Wireless Embedded </a:t>
            </a:r>
            <a:r>
              <a:rPr lang="en-US" dirty="0" smtClean="0"/>
              <a:t>Systems,” </a:t>
            </a:r>
            <a:r>
              <a:rPr lang="en-US" dirty="0"/>
              <a:t>in Proceedings of the </a:t>
            </a:r>
            <a:r>
              <a:rPr lang="en-US" dirty="0" smtClean="0"/>
              <a:t>9th </a:t>
            </a:r>
            <a:r>
              <a:rPr lang="en-US" dirty="0"/>
              <a:t>ACM Conference on Embedded </a:t>
            </a:r>
            <a:r>
              <a:rPr lang="en-US" dirty="0" smtClean="0"/>
              <a:t>Networked </a:t>
            </a:r>
            <a:r>
              <a:rPr lang="en-US" dirty="0"/>
              <a:t>Sensor Systems, </a:t>
            </a:r>
            <a:r>
              <a:rPr lang="en-US" dirty="0" err="1"/>
              <a:t>SenSys</a:t>
            </a:r>
            <a:r>
              <a:rPr lang="en-US" dirty="0"/>
              <a:t> ’</a:t>
            </a:r>
            <a:r>
              <a:rPr lang="en-US" dirty="0" smtClean="0"/>
              <a:t>11, ACM</a:t>
            </a:r>
            <a:r>
              <a:rPr lang="en-US" dirty="0"/>
              <a:t>, </a:t>
            </a:r>
            <a:r>
              <a:rPr lang="en-US" dirty="0" smtClean="0"/>
              <a:t>2011.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897837" y="11425437"/>
            <a:ext cx="10056813" cy="5386068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AVEKSHA is a hardware/software approach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Exploit </a:t>
            </a:r>
            <a:r>
              <a:rPr lang="en-US" dirty="0" smtClean="0"/>
              <a:t>the JTAG </a:t>
            </a:r>
            <a:r>
              <a:rPr lang="en-US" dirty="0"/>
              <a:t>debug module</a:t>
            </a:r>
          </a:p>
          <a:p>
            <a:pPr lvl="1">
              <a:defRPr/>
            </a:pPr>
            <a:r>
              <a:rPr lang="en-US" dirty="0"/>
              <a:t>Comes free on every chip (e.g. MSP430 EEM)</a:t>
            </a:r>
          </a:p>
          <a:p>
            <a:pPr lvl="1">
              <a:defRPr/>
            </a:pPr>
            <a:r>
              <a:rPr lang="en-US" dirty="0"/>
              <a:t>Asynchronous with </a:t>
            </a:r>
            <a:r>
              <a:rPr lang="en-US" dirty="0" smtClean="0"/>
              <a:t>the main </a:t>
            </a:r>
            <a:r>
              <a:rPr lang="en-US" dirty="0"/>
              <a:t>processor</a:t>
            </a:r>
          </a:p>
          <a:p>
            <a:pPr lvl="1">
              <a:defRPr/>
            </a:pPr>
            <a:r>
              <a:rPr lang="en-US" dirty="0" smtClean="0"/>
              <a:t>Has advanced </a:t>
            </a:r>
            <a:r>
              <a:rPr lang="en-US" dirty="0"/>
              <a:t>features: complex breakpoints and </a:t>
            </a:r>
            <a:r>
              <a:rPr lang="en-US" dirty="0" err="1"/>
              <a:t>watchpoints</a:t>
            </a:r>
            <a:r>
              <a:rPr lang="en-US" dirty="0"/>
              <a:t>, triggered state-storage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Approach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dirty="0"/>
              <a:t>Poll processor state over JTAG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dirty="0"/>
              <a:t>Filter for important events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dirty="0"/>
              <a:t>Tag event with energy reading (may not be casually related)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dirty="0"/>
              <a:t>Store to flash or stream over </a:t>
            </a:r>
            <a:r>
              <a:rPr lang="en-US" dirty="0" smtClean="0"/>
              <a:t>USB</a:t>
            </a:r>
            <a:endParaRPr lang="en-US" dirty="0"/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150"/>
          </p:nvPr>
        </p:nvSpPr>
        <p:spPr>
          <a:xfrm>
            <a:off x="5932593" y="3473792"/>
            <a:ext cx="31998968" cy="2012859"/>
          </a:xfrm>
        </p:spPr>
        <p:txBody>
          <a:bodyPr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</a:rPr>
              <a:t>School of Electrical and Computer Engineering, Purdue University</a:t>
            </a:r>
          </a:p>
          <a:p>
            <a:endParaRPr lang="en-US" dirty="0"/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151"/>
          </p:nvPr>
        </p:nvSpPr>
        <p:spPr>
          <a:xfrm>
            <a:off x="5932593" y="2424536"/>
            <a:ext cx="31998968" cy="1280160"/>
          </a:xfrm>
        </p:spPr>
        <p:txBody>
          <a:bodyPr/>
          <a:lstStyle/>
          <a:p>
            <a:pPr>
              <a:defRPr/>
            </a:pPr>
            <a:r>
              <a:rPr lang="en-US" sz="6000" i="1" dirty="0">
                <a:solidFill>
                  <a:srgbClr val="000000"/>
                </a:solidFill>
              </a:rPr>
              <a:t>Matthew </a:t>
            </a:r>
            <a:r>
              <a:rPr lang="en-US" sz="6000" i="1" dirty="0" err="1" smtClean="0">
                <a:solidFill>
                  <a:srgbClr val="000000"/>
                </a:solidFill>
              </a:rPr>
              <a:t>Tancreti</a:t>
            </a:r>
            <a:r>
              <a:rPr lang="en-US" sz="6000" i="1" dirty="0" smtClean="0">
                <a:solidFill>
                  <a:srgbClr val="000000"/>
                </a:solidFill>
              </a:rPr>
              <a:t>, </a:t>
            </a:r>
            <a:r>
              <a:rPr lang="en-US" sz="6000" i="1" dirty="0">
                <a:solidFill>
                  <a:srgbClr val="000000"/>
                </a:solidFill>
              </a:rPr>
              <a:t>Mohammad </a:t>
            </a:r>
            <a:r>
              <a:rPr lang="en-US" sz="6000" i="1" dirty="0" err="1">
                <a:solidFill>
                  <a:srgbClr val="000000"/>
                </a:solidFill>
              </a:rPr>
              <a:t>Sajjad</a:t>
            </a:r>
            <a:r>
              <a:rPr lang="en-US" sz="6000" i="1" dirty="0">
                <a:solidFill>
                  <a:srgbClr val="000000"/>
                </a:solidFill>
              </a:rPr>
              <a:t> </a:t>
            </a:r>
            <a:r>
              <a:rPr lang="en-US" sz="6000" i="1" dirty="0" err="1" smtClean="0">
                <a:solidFill>
                  <a:srgbClr val="000000"/>
                </a:solidFill>
              </a:rPr>
              <a:t>Hossain</a:t>
            </a:r>
            <a:r>
              <a:rPr lang="en-US" sz="6000" i="1" dirty="0" smtClean="0">
                <a:solidFill>
                  <a:srgbClr val="000000"/>
                </a:solidFill>
              </a:rPr>
              <a:t>, </a:t>
            </a:r>
            <a:r>
              <a:rPr lang="en-US" sz="6000" i="1" dirty="0" err="1" smtClean="0">
                <a:solidFill>
                  <a:srgbClr val="000000"/>
                </a:solidFill>
              </a:rPr>
              <a:t>Saurabh</a:t>
            </a:r>
            <a:r>
              <a:rPr lang="en-US" sz="6000" i="1" dirty="0" smtClean="0">
                <a:solidFill>
                  <a:srgbClr val="000000"/>
                </a:solidFill>
              </a:rPr>
              <a:t> </a:t>
            </a:r>
            <a:r>
              <a:rPr lang="en-US" sz="6000" i="1" dirty="0" err="1" smtClean="0">
                <a:solidFill>
                  <a:srgbClr val="000000"/>
                </a:solidFill>
              </a:rPr>
              <a:t>Bagchi</a:t>
            </a:r>
            <a:r>
              <a:rPr lang="en-US" sz="6000" i="1" dirty="0" smtClean="0">
                <a:solidFill>
                  <a:srgbClr val="000000"/>
                </a:solidFill>
              </a:rPr>
              <a:t>, </a:t>
            </a:r>
            <a:r>
              <a:rPr lang="en-US" sz="6000" i="1" dirty="0">
                <a:solidFill>
                  <a:srgbClr val="000000"/>
                </a:solidFill>
              </a:rPr>
              <a:t>Vijay </a:t>
            </a:r>
            <a:r>
              <a:rPr lang="en-US" sz="6000" i="1" dirty="0" err="1" smtClean="0">
                <a:solidFill>
                  <a:srgbClr val="000000"/>
                </a:solidFill>
              </a:rPr>
              <a:t>Raghunathan</a:t>
            </a:r>
            <a:endParaRPr lang="en-US" sz="6000" i="1" baseline="30000" dirty="0">
              <a:solidFill>
                <a:srgbClr val="000000"/>
              </a:solidFill>
            </a:endParaRPr>
          </a:p>
        </p:txBody>
      </p:sp>
      <p:sp>
        <p:nvSpPr>
          <p:cNvPr id="58" name="Text Placeholder 6"/>
          <p:cNvSpPr txBox="1">
            <a:spLocks/>
          </p:cNvSpPr>
          <p:nvPr/>
        </p:nvSpPr>
        <p:spPr>
          <a:xfrm>
            <a:off x="922341" y="16811505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We Built: The </a:t>
            </a:r>
            <a:r>
              <a:rPr lang="en-US" dirty="0" err="1" smtClean="0"/>
              <a:t>Telos</a:t>
            </a:r>
            <a:r>
              <a:rPr lang="en-US" dirty="0" smtClean="0"/>
              <a:t> Debug Board</a:t>
            </a:r>
            <a:endParaRPr lang="en-US" dirty="0"/>
          </a:p>
        </p:txBody>
      </p:sp>
      <p:pic>
        <p:nvPicPr>
          <p:cNvPr id="59" name="Content Placeholder 3" descr="td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796" b="-21796"/>
          <a:stretch>
            <a:fillRect/>
          </a:stretch>
        </p:blipFill>
        <p:spPr>
          <a:xfrm>
            <a:off x="1436222" y="16988290"/>
            <a:ext cx="8932947" cy="5524954"/>
          </a:xfrm>
          <a:prstGeom prst="rect">
            <a:avLst/>
          </a:prstGeom>
        </p:spPr>
      </p:pic>
      <p:sp>
        <p:nvSpPr>
          <p:cNvPr id="60" name="Text Placeholder 18"/>
          <p:cNvSpPr txBox="1">
            <a:spLocks/>
          </p:cNvSpPr>
          <p:nvPr/>
        </p:nvSpPr>
        <p:spPr>
          <a:xfrm>
            <a:off x="897837" y="24981508"/>
            <a:ext cx="10056813" cy="7078839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en-US" dirty="0"/>
              <a:t>Reverse </a:t>
            </a:r>
            <a:r>
              <a:rPr lang="en-US" dirty="0" smtClean="0"/>
              <a:t>engineered an </a:t>
            </a:r>
            <a:r>
              <a:rPr lang="en-US" dirty="0"/>
              <a:t>important JTAG protocol (MSP430)</a:t>
            </a:r>
          </a:p>
          <a:p>
            <a:pPr lvl="1">
              <a:defRPr/>
            </a:pPr>
            <a:r>
              <a:rPr lang="en-US" dirty="0" smtClean="0"/>
              <a:t>A common </a:t>
            </a:r>
            <a:r>
              <a:rPr lang="en-US" dirty="0"/>
              <a:t>low-power sensor network MCU</a:t>
            </a:r>
          </a:p>
          <a:p>
            <a:pPr lvl="1">
              <a:defRPr/>
            </a:pPr>
            <a:r>
              <a:rPr lang="en-US" dirty="0"/>
              <a:t>Profiling and tracing not just for Arm </a:t>
            </a:r>
            <a:r>
              <a:rPr lang="en-US" dirty="0" err="1"/>
              <a:t>CoreSight</a:t>
            </a:r>
            <a:r>
              <a:rPr lang="en-US" dirty="0"/>
              <a:t> class chips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Designed a JTAG debugger suitable for deployed </a:t>
            </a:r>
            <a:r>
              <a:rPr lang="en-US" dirty="0" smtClean="0"/>
              <a:t>WSNs</a:t>
            </a:r>
            <a:endParaRPr lang="en-US" dirty="0"/>
          </a:p>
          <a:p>
            <a:pPr lvl="1">
              <a:defRPr/>
            </a:pPr>
            <a:r>
              <a:rPr lang="en-US" dirty="0"/>
              <a:t>Non-intrusive (does not change timing)</a:t>
            </a:r>
          </a:p>
          <a:p>
            <a:pPr lvl="1">
              <a:defRPr/>
            </a:pPr>
            <a:r>
              <a:rPr lang="en-US" dirty="0"/>
              <a:t>OS/compiler agnostic</a:t>
            </a:r>
          </a:p>
          <a:p>
            <a:pPr lvl="1">
              <a:defRPr/>
            </a:pPr>
            <a:r>
              <a:rPr lang="en-US" dirty="0"/>
              <a:t>Low power</a:t>
            </a:r>
          </a:p>
          <a:p>
            <a:pPr lvl="1">
              <a:defRPr/>
            </a:pPr>
            <a:r>
              <a:rPr lang="en-US" dirty="0"/>
              <a:t>No significant hardware modification to mote</a:t>
            </a:r>
          </a:p>
          <a:p>
            <a:pPr lvl="1">
              <a:defRPr/>
            </a:pPr>
            <a:r>
              <a:rPr lang="en-US" dirty="0"/>
              <a:t>Easy to deploy (does not need to be programed in advance)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Verified our design</a:t>
            </a:r>
          </a:p>
          <a:p>
            <a:pPr lvl="1">
              <a:defRPr/>
            </a:pPr>
            <a:r>
              <a:rPr lang="en-US" dirty="0"/>
              <a:t>Tracing and profiling in </a:t>
            </a:r>
            <a:r>
              <a:rPr lang="en-US" dirty="0" err="1"/>
              <a:t>TinyOS</a:t>
            </a:r>
            <a:r>
              <a:rPr lang="en-US" dirty="0"/>
              <a:t> and </a:t>
            </a:r>
            <a:r>
              <a:rPr lang="en-US" dirty="0" err="1"/>
              <a:t>Contiki</a:t>
            </a:r>
            <a:endParaRPr lang="en-US" dirty="0"/>
          </a:p>
          <a:p>
            <a:pPr lvl="1">
              <a:defRPr/>
            </a:pPr>
            <a:r>
              <a:rPr lang="en-US" dirty="0"/>
              <a:t>Found resource consuming bug in </a:t>
            </a:r>
            <a:r>
              <a:rPr lang="en-US" dirty="0" err="1"/>
              <a:t>TinyOS</a:t>
            </a:r>
            <a:r>
              <a:rPr lang="en-US" dirty="0"/>
              <a:t> low-power-listening radio stack</a:t>
            </a:r>
          </a:p>
        </p:txBody>
      </p:sp>
      <p:sp>
        <p:nvSpPr>
          <p:cNvPr id="61" name="Text Placeholder 6"/>
          <p:cNvSpPr txBox="1">
            <a:spLocks/>
          </p:cNvSpPr>
          <p:nvPr/>
        </p:nvSpPr>
        <p:spPr>
          <a:xfrm>
            <a:off x="922341" y="24223858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Contributions</a:t>
            </a:r>
          </a:p>
        </p:txBody>
      </p:sp>
      <p:sp>
        <p:nvSpPr>
          <p:cNvPr id="63" name="Text Placeholder 18"/>
          <p:cNvSpPr txBox="1">
            <a:spLocks/>
          </p:cNvSpPr>
          <p:nvPr/>
        </p:nvSpPr>
        <p:spPr>
          <a:xfrm>
            <a:off x="839177" y="21927894"/>
            <a:ext cx="10056813" cy="223135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en-US" dirty="0" smtClean="0"/>
              <a:t>MCU for initialization and configuration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 smtClean="0"/>
              <a:t>FPGA for high speed polling and filtering pipeline </a:t>
            </a:r>
            <a:endParaRPr lang="en-US" dirty="0"/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Connects to mote IO and </a:t>
            </a:r>
            <a:r>
              <a:rPr lang="en-US" dirty="0" smtClean="0"/>
              <a:t>JTAG interfaces</a:t>
            </a:r>
            <a:endParaRPr lang="en-US" dirty="0"/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Provides power to mote from battery or USB</a:t>
            </a:r>
          </a:p>
        </p:txBody>
      </p:sp>
      <p:pic>
        <p:nvPicPr>
          <p:cNvPr id="68" name="Picture Placeholder 67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-26455" b="-26455"/>
          <a:stretch>
            <a:fillRect/>
          </a:stretch>
        </p:blipFill>
        <p:spPr/>
      </p:pic>
      <p:pic>
        <p:nvPicPr>
          <p:cNvPr id="69" name="Content Placeholder 3" descr="local2Glob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15" b="-10515"/>
          <a:stretch>
            <a:fillRect/>
          </a:stretch>
        </p:blipFill>
        <p:spPr>
          <a:xfrm>
            <a:off x="33599478" y="19163042"/>
            <a:ext cx="8541042" cy="5283221"/>
          </a:xfrm>
          <a:prstGeom prst="rect">
            <a:avLst/>
          </a:prstGeom>
        </p:spPr>
      </p:pic>
      <p:sp>
        <p:nvSpPr>
          <p:cNvPr id="70" name="Text Placeholder 18"/>
          <p:cNvSpPr txBox="1">
            <a:spLocks/>
          </p:cNvSpPr>
          <p:nvPr/>
        </p:nvSpPr>
        <p:spPr>
          <a:xfrm>
            <a:off x="32931370" y="23904301"/>
            <a:ext cx="10056813" cy="2154414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  <a:defRPr/>
            </a:pPr>
            <a:r>
              <a:rPr lang="en-US" dirty="0"/>
              <a:t>PC polling down to granularity of 7 mote cycles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Usually enough to catch every function transition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Knowledge of call graph required to convert polled PC data into profile</a:t>
            </a:r>
          </a:p>
        </p:txBody>
      </p:sp>
      <p:pic>
        <p:nvPicPr>
          <p:cNvPr id="71" name="Content Placeholder 3" descr="send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84" b="-32584"/>
          <a:stretch>
            <a:fillRect/>
          </a:stretch>
        </p:blipFill>
        <p:spPr>
          <a:xfrm>
            <a:off x="33114097" y="12291914"/>
            <a:ext cx="9656943" cy="5973367"/>
          </a:xfrm>
          <a:prstGeom prst="rect">
            <a:avLst/>
          </a:prstGeom>
        </p:spPr>
      </p:pic>
      <p:sp>
        <p:nvSpPr>
          <p:cNvPr id="72" name="Text Placeholder 6"/>
          <p:cNvSpPr txBox="1">
            <a:spLocks/>
          </p:cNvSpPr>
          <p:nvPr/>
        </p:nvSpPr>
        <p:spPr>
          <a:xfrm>
            <a:off x="32932820" y="18665023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Profiling With PC Polling</a:t>
            </a:r>
            <a:endParaRPr lang="en-US" dirty="0"/>
          </a:p>
        </p:txBody>
      </p:sp>
      <p:sp>
        <p:nvSpPr>
          <p:cNvPr id="73" name="Text Placeholder 6"/>
          <p:cNvSpPr txBox="1">
            <a:spLocks/>
          </p:cNvSpPr>
          <p:nvPr/>
        </p:nvSpPr>
        <p:spPr>
          <a:xfrm>
            <a:off x="11585579" y="14843097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Methods for Tracing and Profiling Applications</a:t>
            </a:r>
            <a:endParaRPr lang="en-US" dirty="0"/>
          </a:p>
        </p:txBody>
      </p:sp>
      <p:pic>
        <p:nvPicPr>
          <p:cNvPr id="74" name="Content Placeholder 3" descr="networklpl-task-numb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4" r="-514"/>
          <a:stretch>
            <a:fillRect/>
          </a:stretch>
        </p:blipFill>
        <p:spPr>
          <a:xfrm>
            <a:off x="22204824" y="15126824"/>
            <a:ext cx="10048873" cy="6217638"/>
          </a:xfrm>
          <a:prstGeom prst="rect">
            <a:avLst/>
          </a:prstGeom>
        </p:spPr>
      </p:pic>
      <p:pic>
        <p:nvPicPr>
          <p:cNvPr id="75" name="Content Placeholder 3" descr="11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413" b="-122413"/>
          <a:stretch>
            <a:fillRect/>
          </a:stretch>
        </p:blipFill>
        <p:spPr>
          <a:xfrm>
            <a:off x="22468110" y="22204539"/>
            <a:ext cx="6539156" cy="4345203"/>
          </a:xfrm>
          <a:prstGeom prst="rect">
            <a:avLst/>
          </a:prstGeom>
        </p:spPr>
      </p:pic>
      <p:pic>
        <p:nvPicPr>
          <p:cNvPr id="76" name="Picture 6" descr="11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110" y="26050248"/>
            <a:ext cx="6125945" cy="232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8" descr="11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110" y="29361520"/>
            <a:ext cx="7172161" cy="157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32936264" y="26243330"/>
            <a:ext cx="10047018" cy="754045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81" name="Text Placeholder 18"/>
          <p:cNvSpPr txBox="1">
            <a:spLocks/>
          </p:cNvSpPr>
          <p:nvPr/>
        </p:nvSpPr>
        <p:spPr>
          <a:xfrm>
            <a:off x="32931370" y="26920531"/>
            <a:ext cx="10056813" cy="2000525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 algn="l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1485825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2057297" indent="-571471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685916" indent="-628619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3143093" indent="-457177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5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This work was supported in part by NSF grants CNS- 0953468, ECCS-0925851, and CNS-0716271. The views </a:t>
            </a:r>
            <a:r>
              <a:rPr lang="en-US" dirty="0" smtClean="0"/>
              <a:t>expressed </a:t>
            </a:r>
            <a:r>
              <a:rPr lang="en-US" dirty="0"/>
              <a:t>represent those of the authors and do not necessarily reflect the views of the sponsoring agency.</a:t>
            </a:r>
          </a:p>
        </p:txBody>
      </p:sp>
      <p:pic>
        <p:nvPicPr>
          <p:cNvPr id="83" name="Content Placeholder 3" descr="I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50" b="-15250"/>
          <a:stretch>
            <a:fillRect/>
          </a:stretch>
        </p:blipFill>
        <p:spPr>
          <a:xfrm>
            <a:off x="17180096" y="6019784"/>
            <a:ext cx="3937753" cy="2435913"/>
          </a:xfrm>
          <a:prstGeom prst="rect">
            <a:avLst/>
          </a:prstGeom>
        </p:spPr>
      </p:pic>
      <p:pic>
        <p:nvPicPr>
          <p:cNvPr id="84" name="Picture 83" descr="jtag-arch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096" y="8893464"/>
            <a:ext cx="3284293" cy="2253927"/>
          </a:xfrm>
          <a:prstGeom prst="rect">
            <a:avLst/>
          </a:prstGeom>
        </p:spPr>
      </p:pic>
      <p:pic>
        <p:nvPicPr>
          <p:cNvPr id="86" name="Content Placeholder 3" descr="12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898" b="-27898"/>
          <a:stretch>
            <a:fillRect/>
          </a:stretch>
        </p:blipFill>
        <p:spPr>
          <a:xfrm>
            <a:off x="12954527" y="17500293"/>
            <a:ext cx="7153923" cy="4427601"/>
          </a:xfrm>
          <a:prstGeom prst="rect">
            <a:avLst/>
          </a:prstGeom>
        </p:spPr>
      </p:pic>
      <p:sp>
        <p:nvSpPr>
          <p:cNvPr id="87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11587166" y="15597142"/>
            <a:ext cx="10056813" cy="2539134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 err="1"/>
              <a:t>Watchpoint</a:t>
            </a:r>
            <a:r>
              <a:rPr lang="en-US" dirty="0"/>
              <a:t> polling</a:t>
            </a:r>
          </a:p>
          <a:p>
            <a:pPr lvl="1">
              <a:defRPr/>
            </a:pPr>
            <a:r>
              <a:rPr lang="en-US" dirty="0"/>
              <a:t>Triggers can be set for generic events e.g. function call and return</a:t>
            </a:r>
          </a:p>
          <a:p>
            <a:pPr lvl="1">
              <a:defRPr/>
            </a:pPr>
            <a:r>
              <a:rPr lang="en-US" dirty="0"/>
              <a:t>A </a:t>
            </a:r>
            <a:r>
              <a:rPr lang="en-US" dirty="0" err="1" smtClean="0"/>
              <a:t>nop</a:t>
            </a:r>
            <a:r>
              <a:rPr lang="en-US" dirty="0" smtClean="0"/>
              <a:t> </a:t>
            </a:r>
            <a:r>
              <a:rPr lang="en-US" dirty="0" err="1" smtClean="0"/>
              <a:t>insturction</a:t>
            </a:r>
            <a:r>
              <a:rPr lang="en-US" dirty="0" smtClean="0"/>
              <a:t> </a:t>
            </a:r>
            <a:r>
              <a:rPr lang="en-US" dirty="0"/>
              <a:t>can be used to by the programmer to specify arbitrary trigger locations in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11587166" y="21131122"/>
            <a:ext cx="10056813" cy="1769693"/>
          </a:xfrm>
        </p:spPr>
        <p:txBody>
          <a:bodyPr/>
          <a:lstStyle/>
          <a:p>
            <a:pPr>
              <a:defRPr/>
            </a:pPr>
            <a:r>
              <a:rPr lang="en-US" dirty="0"/>
              <a:t>PC polling</a:t>
            </a:r>
          </a:p>
          <a:p>
            <a:pPr lvl="1">
              <a:defRPr/>
            </a:pPr>
            <a:r>
              <a:rPr lang="en-US" dirty="0"/>
              <a:t>Poll the PC counter</a:t>
            </a:r>
          </a:p>
          <a:p>
            <a:pPr lvl="1">
              <a:defRPr/>
            </a:pPr>
            <a:r>
              <a:rPr lang="en-US" dirty="0"/>
              <a:t>Binary search to find code block that PC counter belongs</a:t>
            </a:r>
          </a:p>
        </p:txBody>
      </p:sp>
      <p:pic>
        <p:nvPicPr>
          <p:cNvPr id="89" name="Content Placeholder 3" descr="124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" r="-286"/>
          <a:stretch>
            <a:fillRect/>
          </a:stretch>
        </p:blipFill>
        <p:spPr>
          <a:xfrm>
            <a:off x="13535089" y="23804207"/>
            <a:ext cx="5943300" cy="3677315"/>
          </a:xfrm>
          <a:prstGeom prst="rect">
            <a:avLst/>
          </a:prstGeom>
        </p:spPr>
      </p:pic>
      <p:sp>
        <p:nvSpPr>
          <p:cNvPr id="90" name="Text Placeholder 6"/>
          <p:cNvSpPr txBox="1">
            <a:spLocks/>
          </p:cNvSpPr>
          <p:nvPr/>
        </p:nvSpPr>
        <p:spPr>
          <a:xfrm>
            <a:off x="11593517" y="22882844"/>
            <a:ext cx="10050462" cy="7540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91436" tIns="91436" rIns="91436" bIns="91436" anchor="ctr" anchorCtr="0">
            <a:spAutoFit/>
          </a:bodyPr>
          <a:lstStyle>
            <a:lvl1pPr marL="1645838" indent="-1645838" algn="ctr" defTabSz="4388900" rtl="0" eaLnBrk="1" latinLnBrk="0" hangingPunct="1">
              <a:spcBef>
                <a:spcPct val="20000"/>
              </a:spcBef>
              <a:buFont typeface="Arial" pitchFamily="34" charset="0"/>
              <a:buNone/>
              <a:defRPr sz="37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5982" indent="-1371531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1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5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0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4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3926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37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2827" indent="-1097226" algn="l" defTabSz="43889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Speed of Polling</a:t>
            </a:r>
            <a:endParaRPr lang="en-US" dirty="0"/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11572877" y="27481522"/>
            <a:ext cx="10056813" cy="4462738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Watchpoint</a:t>
            </a:r>
            <a:r>
              <a:rPr lang="en-US" dirty="0"/>
              <a:t> Polling</a:t>
            </a:r>
          </a:p>
          <a:p>
            <a:pPr lvl="1">
              <a:defRPr/>
            </a:pPr>
            <a:r>
              <a:rPr lang="en-US" dirty="0" smtClean="0"/>
              <a:t>TDB </a:t>
            </a:r>
            <a:r>
              <a:rPr lang="en-US" dirty="0"/>
              <a:t>polls buffer at rate of 30.5us</a:t>
            </a:r>
          </a:p>
          <a:p>
            <a:pPr lvl="1">
              <a:defRPr/>
            </a:pPr>
            <a:r>
              <a:rPr lang="en-US" dirty="0"/>
              <a:t>Cannot exceed burst of 8 events in 976 mote cycles</a:t>
            </a:r>
          </a:p>
          <a:p>
            <a:pPr lvl="1">
              <a:defRPr/>
            </a:pPr>
            <a:r>
              <a:rPr lang="en-US" dirty="0"/>
              <a:t>Suitable for tasks and states, but not function call granularity</a:t>
            </a:r>
          </a:p>
          <a:p>
            <a:pPr>
              <a:defRPr/>
            </a:pPr>
            <a:r>
              <a:rPr lang="en-US" dirty="0"/>
              <a:t>PC Polling</a:t>
            </a:r>
          </a:p>
          <a:p>
            <a:pPr lvl="1">
              <a:defRPr/>
            </a:pPr>
            <a:r>
              <a:rPr lang="en-US" dirty="0"/>
              <a:t>Cannot do PC polling and </a:t>
            </a:r>
            <a:r>
              <a:rPr lang="en-US" dirty="0" err="1"/>
              <a:t>watchpoint</a:t>
            </a:r>
            <a:r>
              <a:rPr lang="en-US" dirty="0"/>
              <a:t> triggers together</a:t>
            </a:r>
          </a:p>
          <a:p>
            <a:pPr lvl="1">
              <a:defRPr/>
            </a:pPr>
            <a:r>
              <a:rPr lang="en-US" dirty="0"/>
              <a:t>1 PC poll takes 7 mote cycles</a:t>
            </a:r>
          </a:p>
          <a:p>
            <a:pPr lvl="1">
              <a:defRPr/>
            </a:pPr>
            <a:r>
              <a:rPr lang="en-US" dirty="0"/>
              <a:t>Suitable for function call granularity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11587166" y="11723594"/>
            <a:ext cx="10056813" cy="307774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MSP430 has 8 triggers slots that are conditions based on</a:t>
            </a:r>
          </a:p>
          <a:p>
            <a:pPr lvl="1">
              <a:defRPr/>
            </a:pPr>
            <a:r>
              <a:rPr lang="en-US" dirty="0"/>
              <a:t>data or address bus (MDB/MAB)</a:t>
            </a:r>
          </a:p>
          <a:p>
            <a:pPr lvl="1">
              <a:defRPr/>
            </a:pPr>
            <a:r>
              <a:rPr lang="en-US" dirty="0"/>
              <a:t>read, write, or instruction fetch (-R/-W/-F)</a:t>
            </a:r>
          </a:p>
          <a:p>
            <a:pPr lvl="1">
              <a:defRPr/>
            </a:pPr>
            <a:r>
              <a:rPr lang="en-US" dirty="0"/>
              <a:t>Combination of triggers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8 entry circular state-storage captures address and data bus after a trigger is </a:t>
            </a:r>
            <a:r>
              <a:rPr lang="en-US" dirty="0" smtClean="0"/>
              <a:t>fired</a:t>
            </a:r>
            <a:endParaRPr lang="en-US" dirty="0"/>
          </a:p>
        </p:txBody>
      </p:sp>
      <p:pic>
        <p:nvPicPr>
          <p:cNvPr id="93" name="Content Placeholder 3" descr="networklpl-taskfix-numbered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21" r="-1721"/>
          <a:stretch>
            <a:fillRect/>
          </a:stretch>
        </p:blipFill>
        <p:spPr>
          <a:xfrm>
            <a:off x="32994234" y="6128636"/>
            <a:ext cx="9903969" cy="6126994"/>
          </a:xfrm>
          <a:prstGeom prst="rect">
            <a:avLst/>
          </a:prstGeom>
        </p:spPr>
      </p:pic>
      <p:sp>
        <p:nvSpPr>
          <p:cNvPr id="94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32931370" y="12384517"/>
            <a:ext cx="10047018" cy="754045"/>
          </a:xfrm>
        </p:spPr>
        <p:txBody>
          <a:bodyPr/>
          <a:lstStyle/>
          <a:p>
            <a:r>
              <a:rPr lang="en-US" dirty="0" smtClean="0"/>
              <a:t>OS Agnostic</a:t>
            </a:r>
            <a:endParaRPr lang="en-US" dirty="0"/>
          </a:p>
        </p:txBody>
      </p:sp>
      <p:sp>
        <p:nvSpPr>
          <p:cNvPr id="95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32931370" y="17244693"/>
            <a:ext cx="10056813" cy="1231084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 smtClean="0"/>
              <a:t>We can change from debugging </a:t>
            </a:r>
            <a:r>
              <a:rPr lang="en-US" dirty="0" err="1" smtClean="0"/>
              <a:t>TinyOS</a:t>
            </a:r>
            <a:r>
              <a:rPr lang="en-US" dirty="0" smtClean="0"/>
              <a:t> tasks to </a:t>
            </a:r>
            <a:r>
              <a:rPr lang="en-US" dirty="0" err="1" smtClean="0"/>
              <a:t>Contiki</a:t>
            </a:r>
            <a:r>
              <a:rPr lang="en-US" dirty="0" smtClean="0"/>
              <a:t> processes without reprogramming the board</a:t>
            </a:r>
            <a:endParaRPr lang="en-US" dirty="0"/>
          </a:p>
        </p:txBody>
      </p:sp>
      <p:pic>
        <p:nvPicPr>
          <p:cNvPr id="96" name="Content Placeholder 3" descr="arch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01" b="-54301"/>
          <a:stretch>
            <a:fillRect/>
          </a:stretch>
        </p:blipFill>
        <p:spPr>
          <a:xfrm>
            <a:off x="23727273" y="4931264"/>
            <a:ext cx="7517314" cy="4651608"/>
          </a:xfrm>
          <a:prstGeom prst="rect">
            <a:avLst/>
          </a:prstGeom>
        </p:spPr>
      </p:pic>
      <p:sp>
        <p:nvSpPr>
          <p:cNvPr id="97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51987" y="8321455"/>
            <a:ext cx="10056813" cy="2231358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FPGA for polling JTAG and filtering events</a:t>
            </a:r>
          </a:p>
          <a:p>
            <a:pPr lvl="1">
              <a:defRPr/>
            </a:pPr>
            <a:r>
              <a:rPr lang="en-US" dirty="0"/>
              <a:t>Would require MCU at much higher clock frequency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MCU for initialization and coordination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USB connectivity to stream data to host PC</a:t>
            </a:r>
          </a:p>
        </p:txBody>
      </p:sp>
      <p:pic>
        <p:nvPicPr>
          <p:cNvPr id="99" name="Content Placeholder 3" descr="pipeline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359" b="-86359"/>
          <a:stretch>
            <a:fillRect/>
          </a:stretch>
        </p:blipFill>
        <p:spPr>
          <a:xfrm>
            <a:off x="23727273" y="9370450"/>
            <a:ext cx="7517314" cy="4648897"/>
          </a:xfrm>
          <a:prstGeom prst="rect">
            <a:avLst/>
          </a:prstGeom>
        </p:spPr>
      </p:pic>
      <p:sp>
        <p:nvSpPr>
          <p:cNvPr id="100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42696" y="12384517"/>
            <a:ext cx="10056813" cy="1692749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Goal is to poll JTAG at maximum possible speed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For PC polling pipeline stages </a:t>
            </a:r>
            <a:r>
              <a:rPr lang="en-US" dirty="0" smtClean="0"/>
              <a:t>are: poll </a:t>
            </a:r>
            <a:r>
              <a:rPr lang="en-US" dirty="0"/>
              <a:t>PC </a:t>
            </a:r>
            <a:r>
              <a:rPr lang="en-US" dirty="0" smtClean="0"/>
              <a:t>address, binary </a:t>
            </a:r>
            <a:r>
              <a:rPr lang="en-US" dirty="0"/>
              <a:t>search for function </a:t>
            </a:r>
            <a:r>
              <a:rPr lang="en-US" dirty="0" smtClean="0"/>
              <a:t>pointer, filter</a:t>
            </a:r>
            <a:r>
              <a:rPr lang="en-US" dirty="0"/>
              <a:t>: is this a new </a:t>
            </a:r>
            <a:r>
              <a:rPr lang="en-US" dirty="0" smtClean="0"/>
              <a:t>function, output buffer</a:t>
            </a:r>
            <a:endParaRPr lang="en-US" dirty="0"/>
          </a:p>
        </p:txBody>
      </p:sp>
      <p:sp>
        <p:nvSpPr>
          <p:cNvPr id="101" name="Text Placeholder 10"/>
          <p:cNvSpPr>
            <a:spLocks noGrp="1"/>
          </p:cNvSpPr>
          <p:nvPr>
            <p:ph type="body" sz="quarter" idx="24"/>
          </p:nvPr>
        </p:nvSpPr>
        <p:spPr>
          <a:xfrm>
            <a:off x="22241109" y="14077266"/>
            <a:ext cx="10058400" cy="754045"/>
          </a:xfrm>
        </p:spPr>
        <p:txBody>
          <a:bodyPr/>
          <a:lstStyle/>
          <a:p>
            <a:r>
              <a:rPr lang="en-US" dirty="0" err="1"/>
              <a:t>PowerCycleP</a:t>
            </a:r>
            <a:r>
              <a:rPr lang="en-US" dirty="0"/>
              <a:t> Re-post Bug</a:t>
            </a:r>
          </a:p>
        </p:txBody>
      </p:sp>
      <p:sp>
        <p:nvSpPr>
          <p:cNvPr id="102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83827" y="21380746"/>
            <a:ext cx="10056813" cy="269302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Accidentally discovered bug when tracing all tasks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 err="1" smtClean="0"/>
              <a:t>PowerCycleP_startRadio</a:t>
            </a:r>
            <a:r>
              <a:rPr lang="en-US" dirty="0" smtClean="0"/>
              <a:t> </a:t>
            </a:r>
            <a:r>
              <a:rPr lang="en-US" dirty="0"/>
              <a:t>re-posts </a:t>
            </a:r>
            <a:r>
              <a:rPr lang="en-US" dirty="0" smtClean="0"/>
              <a:t>itself when      </a:t>
            </a:r>
            <a:r>
              <a:rPr lang="en-US" dirty="0" err="1" smtClean="0"/>
              <a:t>SubControl_start</a:t>
            </a:r>
            <a:r>
              <a:rPr lang="en-US" dirty="0"/>
              <a:t>() != SUCCESS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/>
              <a:t>When radio is already started </a:t>
            </a:r>
            <a:r>
              <a:rPr lang="en-US" dirty="0" err="1"/>
              <a:t>SubControl</a:t>
            </a:r>
            <a:r>
              <a:rPr lang="en-US" dirty="0"/>
              <a:t>__start() = EALREADY</a:t>
            </a:r>
          </a:p>
          <a:p>
            <a:pPr marL="342900" indent="-342900"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104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83827" y="25038759"/>
            <a:ext cx="10056813" cy="84636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Re-post could be permanent with following hypothetical code</a:t>
            </a:r>
          </a:p>
        </p:txBody>
      </p:sp>
      <p:sp>
        <p:nvSpPr>
          <p:cNvPr id="105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83827" y="28417898"/>
            <a:ext cx="10056813" cy="84636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 smtClean="0"/>
              <a:t>Simple fix</a:t>
            </a:r>
            <a:endParaRPr lang="en-US" dirty="0"/>
          </a:p>
        </p:txBody>
      </p:sp>
      <p:sp>
        <p:nvSpPr>
          <p:cNvPr id="106" name="Text Placeholder 18"/>
          <p:cNvSpPr>
            <a:spLocks noGrp="1"/>
          </p:cNvSpPr>
          <p:nvPr>
            <p:ph type="body" sz="quarter" idx="96"/>
          </p:nvPr>
        </p:nvSpPr>
        <p:spPr>
          <a:xfrm>
            <a:off x="22283827" y="31055927"/>
            <a:ext cx="10056813" cy="846363"/>
          </a:xfrm>
        </p:spPr>
        <p:txBody>
          <a:bodyPr/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/>
              <a:t>Now patched in </a:t>
            </a:r>
            <a:r>
              <a:rPr lang="en-US" dirty="0" err="1"/>
              <a:t>TinyOS</a:t>
            </a:r>
            <a:r>
              <a:rPr lang="en-US" dirty="0"/>
              <a:t> repository (see issue 51)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erPresentations.com-36x48-Template-V2b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assic 3 Columns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ic - Wide Cen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ight Highlight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PosterPresentations.com-36x48-Template-V2b</Template>
  <TotalTime>681</TotalTime>
  <Words>744</Words>
  <Application>Microsoft Office PowerPoint</Application>
  <PresentationFormat>Custom</PresentationFormat>
  <Paragraphs>99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Trebuchet MS</vt:lpstr>
      <vt:lpstr>PosterPresentations.com-36x48-Template-V2b</vt:lpstr>
      <vt:lpstr>1_Classic 3 Columns</vt:lpstr>
      <vt:lpstr>Classic - Wide Center</vt:lpstr>
      <vt:lpstr>Right Highlight</vt:lpstr>
      <vt:lpstr>AVEKSHA: A Hardware-Software Approach for Non-intrusive Tracing and Profiling of Wireless Embedded Systems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PosterPresentations.com - 510.649.3001</dc:creator>
  <dc:description>This template is the property of PosterPresentations.com. Call us if you need help with this poster template._x000d_
1-866-649-3004           _x000d_
 (c)PosterPresentations.com</dc:description>
  <cp:lastModifiedBy>Saurabh Bagchi</cp:lastModifiedBy>
  <cp:revision>26</cp:revision>
  <cp:lastPrinted>2011-10-27T14:28:51Z</cp:lastPrinted>
  <dcterms:created xsi:type="dcterms:W3CDTF">2011-04-21T17:08:10Z</dcterms:created>
  <dcterms:modified xsi:type="dcterms:W3CDTF">2016-10-30T15:56:11Z</dcterms:modified>
</cp:coreProperties>
</file>